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officeDocument/2006/relationships/officeDocument" Target="ppt/presentation.xml" Id="rId1" /><Relationship Type="http://schemas.openxmlformats.org/officeDocument/2006/relationships/extended-properties" Target="docProps/app.xml" Id="rId4"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3"/>
  </p:notesMasterIdLst>
  <p:sldIdLst>
    <p:sldId id="259" r:id="rId2"/>
    <p:sldId id="260" r:id="rId3"/>
    <p:sldId id="261" r:id="rId4"/>
    <p:sldId id="277" r:id="rId5"/>
    <p:sldId id="276" r:id="rId6"/>
    <p:sldId id="265" r:id="rId7"/>
    <p:sldId id="263" r:id="rId8"/>
    <p:sldId id="273" r:id="rId9"/>
    <p:sldId id="274" r:id="rId10"/>
    <p:sldId id="275" r:id="rId11"/>
    <p:sldId id="270" r:id="rId12"/>
    <p:sldId id="266" r:id="rId13"/>
    <p:sldId id="267" r:id="rId14"/>
    <p:sldId id="268" r:id="rId15"/>
    <p:sldId id="269" r:id="rId16"/>
    <p:sldId id="271" r:id="rId17"/>
    <p:sldId id="278" r:id="rId18"/>
    <p:sldId id="279" r:id="rId19"/>
    <p:sldId id="272" r:id="rId20"/>
    <p:sldId id="280" r:id="rId21"/>
    <p:sldId id="28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1C1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slide" Target="slides/slide7.xml" Id="rId8" /><Relationship Type="http://schemas.openxmlformats.org/officeDocument/2006/relationships/slide" Target="slides/slide12.xml" Id="rId13" /><Relationship Type="http://schemas.openxmlformats.org/officeDocument/2006/relationships/slide" Target="slides/slide17.xml" Id="rId18" /><Relationship Type="http://schemas.openxmlformats.org/officeDocument/2006/relationships/theme" Target="theme/theme1.xml" Id="rId26" /><Relationship Type="http://schemas.openxmlformats.org/officeDocument/2006/relationships/slide" Target="slides/slide2.xml" Id="rId3" /><Relationship Type="http://schemas.openxmlformats.org/officeDocument/2006/relationships/slide" Target="slides/slide20.xml" Id="rId21" /><Relationship Type="http://schemas.openxmlformats.org/officeDocument/2006/relationships/slide" Target="slides/slide6.xml" Id="rId7" /><Relationship Type="http://schemas.openxmlformats.org/officeDocument/2006/relationships/slide" Target="slides/slide11.xml" Id="rId12" /><Relationship Type="http://schemas.openxmlformats.org/officeDocument/2006/relationships/slide" Target="slides/slide16.xml" Id="rId17" /><Relationship Type="http://schemas.openxmlformats.org/officeDocument/2006/relationships/viewProps" Target="viewProps.xml" Id="rId25" /><Relationship Type="http://schemas.openxmlformats.org/officeDocument/2006/relationships/slide" Target="slides/slide1.xml" Id="rId2" /><Relationship Type="http://schemas.openxmlformats.org/officeDocument/2006/relationships/slide" Target="slides/slide15.xml" Id="rId16" /><Relationship Type="http://schemas.openxmlformats.org/officeDocument/2006/relationships/slide" Target="slides/slide19.xml" Id="rId20" /><Relationship Type="http://schemas.openxmlformats.org/officeDocument/2006/relationships/slideMaster" Target="slideMasters/slideMaster1.xml" Id="rId1" /><Relationship Type="http://schemas.openxmlformats.org/officeDocument/2006/relationships/slide" Target="slides/slide5.xml" Id="rId6" /><Relationship Type="http://schemas.openxmlformats.org/officeDocument/2006/relationships/slide" Target="slides/slide10.xml" Id="rId11" /><Relationship Type="http://schemas.openxmlformats.org/officeDocument/2006/relationships/presProps" Target="presProps.xml" Id="rId24" /><Relationship Type="http://schemas.openxmlformats.org/officeDocument/2006/relationships/slide" Target="slides/slide4.xml" Id="rId5" /><Relationship Type="http://schemas.openxmlformats.org/officeDocument/2006/relationships/slide" Target="slides/slide14.xml" Id="rId15" /><Relationship Type="http://schemas.openxmlformats.org/officeDocument/2006/relationships/notesMaster" Target="notesMasters/notesMaster1.xml" Id="rId23" /><Relationship Type="http://schemas.openxmlformats.org/officeDocument/2006/relationships/slide" Target="slides/slide9.xml" Id="rId10" /><Relationship Type="http://schemas.openxmlformats.org/officeDocument/2006/relationships/slide" Target="slides/slide18.xml" Id="rId19" /><Relationship Type="http://schemas.openxmlformats.org/officeDocument/2006/relationships/slide" Target="slides/slide3.xml" Id="rId4" /><Relationship Type="http://schemas.openxmlformats.org/officeDocument/2006/relationships/slide" Target="slides/slide8.xml" Id="rId9" /><Relationship Type="http://schemas.openxmlformats.org/officeDocument/2006/relationships/slide" Target="slides/slide13.xml" Id="rId14" /><Relationship Type="http://schemas.openxmlformats.org/officeDocument/2006/relationships/slide" Target="slides/slide21.xml" Id="rId22" /><Relationship Type="http://schemas.openxmlformats.org/officeDocument/2006/relationships/tableStyles" Target="tableStyles.xml" Id="rId27"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DB5870-CBB6-46E9-8F26-EE0DDEBFE452}" type="datetimeFigureOut">
              <a:rPr lang="en-US" smtClean="0"/>
              <a:t>5/6/2025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4255DA-CDA9-432A-BD9E-3E30D178B3A0}" type="slidenum">
              <a:rPr lang="en-US" smtClean="0"/>
              <a:t>‹#›</a:t>
            </a:fld>
            <a:endParaRPr lang="en-US"/>
          </a:p>
        </p:txBody>
      </p:sp>
    </p:spTree>
    <p:extLst>
      <p:ext uri="{BB962C8B-B14F-4D97-AF65-F5344CB8AC3E}">
        <p14:creationId xmlns:p14="http://schemas.microsoft.com/office/powerpoint/2010/main" val="2682199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5400">
                <a:effectLst/>
                <a:latin typeface="Arial Black" panose="020B0A04020102020204" pitchFamily="34" charset="0"/>
              </a:defRPr>
            </a:lvl1pPr>
          </a:lstStyle>
          <a:p>
            <a:r>
              <a:rPr lang="en-US" dirty="0"/>
              <a:t>Click to edit Master title style</a:t>
            </a:r>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400">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B6B8F8E9-9B75-4740-A0E4-3B6B19DD49BD}" type="datetime1">
              <a:rPr lang="en-US" smtClean="0"/>
              <a:t>5/6/2025</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6FBEF3F8-AC63-49C2-AA28-C35350CAEC53}" type="slidenum">
              <a:rPr lang="en-US" smtClean="0"/>
              <a:t>‹#›</a:t>
            </a:fld>
            <a:endParaRPr lang="en-US"/>
          </a:p>
        </p:txBody>
      </p:sp>
      <p:pic>
        <p:nvPicPr>
          <p:cNvPr id="7" name="Picture 6" descr="A black and white logo&#10;&#10;Description automatically generated">
            <a:extLst>
              <a:ext uri="{FF2B5EF4-FFF2-40B4-BE49-F238E27FC236}">
                <a16:creationId xmlns:a16="http://schemas.microsoft.com/office/drawing/2014/main" id="{BC2B93AA-B505-1CF4-C980-2206FB61D84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60992" y="6266587"/>
            <a:ext cx="2176918" cy="423517"/>
          </a:xfrm>
          <a:prstGeom prst="rect">
            <a:avLst/>
          </a:prstGeom>
        </p:spPr>
      </p:pic>
    </p:spTree>
    <p:extLst>
      <p:ext uri="{BB962C8B-B14F-4D97-AF65-F5344CB8AC3E}">
        <p14:creationId xmlns:p14="http://schemas.microsoft.com/office/powerpoint/2010/main" val="694854198"/>
      </p:ext>
    </p:extLst>
  </p:cSld>
  <p:clrMapOvr>
    <a:masterClrMapping/>
  </p:clrMapOvr>
</p:sldLayout>
</file>

<file path=ppt/slideLayouts/slideLayout10.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65160B8-EA9B-4682-8560-D26F9049D490}" type="datetime1">
              <a:rPr lang="en-US" smtClean="0"/>
              <a:t>5/6/2025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BEF3F8-AC63-49C2-AA28-C35350CAEC53}" type="slidenum">
              <a:rPr lang="en-US" smtClean="0"/>
              <a:t>‹#›</a:t>
            </a:fld>
            <a:endParaRPr lang="en-US"/>
          </a:p>
        </p:txBody>
      </p:sp>
    </p:spTree>
    <p:extLst>
      <p:ext uri="{BB962C8B-B14F-4D97-AF65-F5344CB8AC3E}">
        <p14:creationId xmlns:p14="http://schemas.microsoft.com/office/powerpoint/2010/main" val="3229951467"/>
      </p:ext>
    </p:extLst>
  </p:cSld>
  <p:clrMapOvr>
    <a:masterClrMapping/>
  </p:clrMapOvr>
</p:sldLayout>
</file>

<file path=ppt/slideLayouts/slideLayout11.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AACC8D-DBE9-40B1-BB13-3786D331DE67}" type="datetime1">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BEF3F8-AC63-49C2-AA28-C35350CAEC53}" type="slidenum">
              <a:rPr lang="en-US" smtClean="0"/>
              <a:t>‹#›</a:t>
            </a:fld>
            <a:endParaRPr lang="en-US"/>
          </a:p>
        </p:txBody>
      </p:sp>
    </p:spTree>
    <p:extLst>
      <p:ext uri="{BB962C8B-B14F-4D97-AF65-F5344CB8AC3E}">
        <p14:creationId xmlns:p14="http://schemas.microsoft.com/office/powerpoint/2010/main" val="600083276"/>
      </p:ext>
    </p:extLst>
  </p:cSld>
  <p:clrMapOvr>
    <a:masterClrMapping/>
  </p:clrMapOvr>
</p:sldLayout>
</file>

<file path=ppt/slideLayouts/slideLayout12.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827745-0CFC-4072-98C7-6D0EF91801B6}" type="datetime1">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BEF3F8-AC63-49C2-AA28-C35350CAEC53}" type="slidenum">
              <a:rPr lang="en-US" smtClean="0"/>
              <a:t>‹#›</a:t>
            </a:fld>
            <a:endParaRPr lang="en-US"/>
          </a:p>
        </p:txBody>
      </p:sp>
    </p:spTree>
    <p:extLst>
      <p:ext uri="{BB962C8B-B14F-4D97-AF65-F5344CB8AC3E}">
        <p14:creationId xmlns:p14="http://schemas.microsoft.com/office/powerpoint/2010/main" val="681138005"/>
      </p:ext>
    </p:extLst>
  </p:cSld>
  <p:clrMapOvr>
    <a:masterClrMapping/>
  </p:clrMapOvr>
</p:sldLayout>
</file>

<file path=ppt/slideLayouts/slideLayout13.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B8624F-2FC7-4F40-B6C9-6119ED4CA481}" type="datetime1">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BEF3F8-AC63-49C2-AA28-C35350CAEC53}" type="slidenum">
              <a:rPr lang="en-US" smtClean="0"/>
              <a:t>‹#›</a:t>
            </a:fld>
            <a:endParaRPr lang="en-US"/>
          </a:p>
        </p:txBody>
      </p:sp>
    </p:spTree>
    <p:extLst>
      <p:ext uri="{BB962C8B-B14F-4D97-AF65-F5344CB8AC3E}">
        <p14:creationId xmlns:p14="http://schemas.microsoft.com/office/powerpoint/2010/main" val="537952344"/>
      </p:ext>
    </p:extLst>
  </p:cSld>
  <p:clrMapOvr>
    <a:masterClrMapping/>
  </p:clrMapOvr>
</p:sldLayout>
</file>

<file path=ppt/slideLayouts/slideLayout14.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78316C-C9A0-4C1B-956F-17DB6ED99FE6}" type="datetime1">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BEF3F8-AC63-49C2-AA28-C35350CAEC53}" type="slidenum">
              <a:rPr lang="en-US" smtClean="0"/>
              <a:t>‹#›</a:t>
            </a:fld>
            <a:endParaRPr lang="en-US"/>
          </a:p>
        </p:txBody>
      </p:sp>
    </p:spTree>
    <p:extLst>
      <p:ext uri="{BB962C8B-B14F-4D97-AF65-F5344CB8AC3E}">
        <p14:creationId xmlns:p14="http://schemas.microsoft.com/office/powerpoint/2010/main" val="2205059702"/>
      </p:ext>
    </p:extLst>
  </p:cSld>
  <p:clrMapOvr>
    <a:masterClrMapping/>
  </p:clrMapOvr>
</p:sldLayout>
</file>

<file path=ppt/slideLayouts/slideLayout15.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4722F9E-CD0E-405E-AF11-4DA2A1145D66}" type="datetime1">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BEF3F8-AC63-49C2-AA28-C35350CAEC53}" type="slidenum">
              <a:rPr lang="en-US" smtClean="0"/>
              <a:t>‹#›</a:t>
            </a:fld>
            <a:endParaRPr lang="en-US"/>
          </a:p>
        </p:txBody>
      </p:sp>
    </p:spTree>
    <p:extLst>
      <p:ext uri="{BB962C8B-B14F-4D97-AF65-F5344CB8AC3E}">
        <p14:creationId xmlns:p14="http://schemas.microsoft.com/office/powerpoint/2010/main" val="2996464067"/>
      </p:ext>
    </p:extLst>
  </p:cSld>
  <p:clrMapOvr>
    <a:masterClrMapping/>
  </p:clrMapOvr>
</p:sldLayout>
</file>

<file path=ppt/slideLayouts/slideLayout16.xml><?xml version="1.0" encoding="utf-8"?>
<p:sldLayout xmlns:p14="http://schemas.microsoft.com/office/powerpoint/2010/main"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63F24D-AC00-4CE1-BF43-444F1CA3E986}" type="datetime1">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BEF3F8-AC63-49C2-AA28-C35350CAEC53}" type="slidenum">
              <a:rPr lang="en-US" smtClean="0"/>
              <a:t>‹#›</a:t>
            </a:fld>
            <a:endParaRPr lang="en-US"/>
          </a:p>
        </p:txBody>
      </p:sp>
    </p:spTree>
    <p:extLst>
      <p:ext uri="{BB962C8B-B14F-4D97-AF65-F5344CB8AC3E}">
        <p14:creationId xmlns:p14="http://schemas.microsoft.com/office/powerpoint/2010/main" val="3572041248"/>
      </p:ext>
    </p:extLst>
  </p:cSld>
  <p:clrMapOvr>
    <a:masterClrMapping/>
  </p:clrMapOvr>
</p:sldLayout>
</file>

<file path=ppt/slideLayouts/slideLayout17.xml><?xml version="1.0" encoding="utf-8"?>
<p:sldLayout xmlns:p14="http://schemas.microsoft.com/office/powerpoint/2010/main"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A0C29F-3659-4DFA-A30D-25C12B56B1A6}" type="datetime1">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BEF3F8-AC63-49C2-AA28-C35350CAEC53}" type="slidenum">
              <a:rPr lang="en-US" smtClean="0"/>
              <a:t>‹#›</a:t>
            </a:fld>
            <a:endParaRPr lang="en-US"/>
          </a:p>
        </p:txBody>
      </p:sp>
    </p:spTree>
    <p:extLst>
      <p:ext uri="{BB962C8B-B14F-4D97-AF65-F5344CB8AC3E}">
        <p14:creationId xmlns:p14="http://schemas.microsoft.com/office/powerpoint/2010/main" val="1768753396"/>
      </p:ext>
    </p:extLst>
  </p:cSld>
  <p:clrMapOvr>
    <a:masterClrMapping/>
  </p:clrMapOvr>
</p:sldLayout>
</file>

<file path=ppt/slideLayouts/slideLayout2.xml><?xml version="1.0" encoding="utf-8"?>
<p:sldLayout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lvl1pPr>
              <a:defRPr sz="4400">
                <a:solidFill>
                  <a:srgbClr val="BC1C1C"/>
                </a:solidFill>
                <a:latin typeface="Arial Black" panose="020B0A04020102020204" pitchFamily="34" charset="0"/>
              </a:defRPr>
            </a:lvl1pPr>
          </a:lstStyle>
          <a:p>
            <a:r>
              <a:rPr lang="en-US" dirty="0"/>
              <a:t>Click to edit Master title style</a:t>
            </a:r>
          </a:p>
        </p:txBody>
      </p:sp>
      <p:sp>
        <p:nvSpPr>
          <p:cNvPr id="3" name="Content Placeholder 2"/>
          <p:cNvSpPr>
            <a:spLocks noGrp="1"/>
          </p:cNvSpPr>
          <p:nvPr>
            <p:ph idx="1"/>
          </p:nvPr>
        </p:nvSpPr>
        <p:spPr>
          <a:xfrm>
            <a:off x="1484310" y="2456587"/>
            <a:ext cx="10018713" cy="3334614"/>
          </a:xfrm>
        </p:spPr>
        <p:txBody>
          <a:bodyPr anchor="t"/>
          <a:lstStyle>
            <a:lvl1pPr>
              <a:buSzPct val="100000"/>
              <a:defRPr sz="2800">
                <a:latin typeface="Calibri" panose="020F0502020204030204" pitchFamily="34" charset="0"/>
                <a:cs typeface="Calibri" panose="020F0502020204030204" pitchFamily="34" charset="0"/>
              </a:defRPr>
            </a:lvl1pPr>
            <a:lvl2pPr>
              <a:buSzPct val="100000"/>
              <a:defRPr sz="2400">
                <a:latin typeface="Calibri" panose="020F0502020204030204" pitchFamily="34" charset="0"/>
                <a:cs typeface="Calibri" panose="020F0502020204030204" pitchFamily="34" charset="0"/>
              </a:defRPr>
            </a:lvl2pPr>
            <a:lvl3pPr>
              <a:buSzPct val="100000"/>
              <a:defRPr sz="2000">
                <a:latin typeface="Calibri" panose="020F0502020204030204" pitchFamily="34" charset="0"/>
                <a:cs typeface="Calibri" panose="020F0502020204030204" pitchFamily="34" charset="0"/>
              </a:defRPr>
            </a:lvl3pPr>
            <a:lvl4pPr>
              <a:buSzPct val="100000"/>
              <a:defRPr sz="1800">
                <a:latin typeface="Calibri" panose="020F0502020204030204" pitchFamily="34" charset="0"/>
                <a:cs typeface="Calibri" panose="020F0502020204030204" pitchFamily="34" charset="0"/>
              </a:defRPr>
            </a:lvl4pPr>
            <a:lvl5pPr>
              <a:buSzPct val="100000"/>
              <a:defRPr sz="1400">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C73DFCA-D9A1-4C67-9147-280DA7C7D442}" type="datetime1">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22765" y="6488257"/>
            <a:ext cx="551167" cy="365125"/>
          </a:xfrm>
        </p:spPr>
        <p:txBody>
          <a:bodyPr/>
          <a:lstStyle>
            <a:lvl1pPr>
              <a:defRPr b="1">
                <a:solidFill>
                  <a:schemeClr val="bg1"/>
                </a:solidFill>
                <a:latin typeface="Arial Black" panose="020B0A04020102020204" pitchFamily="34" charset="0"/>
              </a:defRPr>
            </a:lvl1pPr>
          </a:lstStyle>
          <a:p>
            <a:fld id="{6FBEF3F8-AC63-49C2-AA28-C35350CAEC53}" type="slidenum">
              <a:rPr lang="en-US" smtClean="0"/>
              <a:pPr/>
              <a:t>‹#›</a:t>
            </a:fld>
            <a:endParaRPr lang="en-US" dirty="0"/>
          </a:p>
        </p:txBody>
      </p:sp>
      <p:pic>
        <p:nvPicPr>
          <p:cNvPr id="7" name="Picture 6" descr="A black and white logo&#10;&#10;Description automatically generated">
            <a:extLst>
              <a:ext uri="{FF2B5EF4-FFF2-40B4-BE49-F238E27FC236}">
                <a16:creationId xmlns:a16="http://schemas.microsoft.com/office/drawing/2014/main" id="{D5C82F1E-34B2-94F2-A034-998BE188E3F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60992" y="6266587"/>
            <a:ext cx="2176918" cy="423517"/>
          </a:xfrm>
          <a:prstGeom prst="rect">
            <a:avLst/>
          </a:prstGeom>
        </p:spPr>
      </p:pic>
    </p:spTree>
    <p:extLst>
      <p:ext uri="{BB962C8B-B14F-4D97-AF65-F5344CB8AC3E}">
        <p14:creationId xmlns:p14="http://schemas.microsoft.com/office/powerpoint/2010/main" val="1622081142"/>
      </p:ext>
    </p:extLst>
  </p:cSld>
  <p:clrMapOvr>
    <a:masterClrMapping/>
  </p:clrMapOvr>
</p:sldLayout>
</file>

<file path=ppt/slideLayouts/slideLayout3.xml><?xml version="1.0" encoding="utf-8"?>
<p:sldLayout xmlns:p14="http://schemas.microsoft.com/office/powerpoint/2010/main"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6B3B9B6-3F92-453D-AE95-F1A16F37BA68}" type="datetime1">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BEF3F8-AC63-49C2-AA28-C35350CAEC53}" type="slidenum">
              <a:rPr lang="en-US" smtClean="0"/>
              <a:t>‹#›</a:t>
            </a:fld>
            <a:endParaRPr lang="en-US"/>
          </a:p>
        </p:txBody>
      </p:sp>
    </p:spTree>
    <p:extLst>
      <p:ext uri="{BB962C8B-B14F-4D97-AF65-F5344CB8AC3E}">
        <p14:creationId xmlns:p14="http://schemas.microsoft.com/office/powerpoint/2010/main" val="1106826361"/>
      </p:ext>
    </p:extLst>
  </p:cSld>
  <p:clrMapOvr>
    <a:masterClrMapping/>
  </p:clrMapOvr>
</p:sldLayout>
</file>

<file path=ppt/slideLayouts/slideLayout4.xml><?xml version="1.0" encoding="utf-8"?>
<p:sldLayout xmlns:p14="http://schemas.microsoft.com/office/powerpoint/2010/main"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88747A-FB37-4534-949C-90F4BF0CE8BE}" type="datetime1">
              <a:rPr lang="en-US" smtClean="0"/>
              <a:t>5/6/2025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BEF3F8-AC63-49C2-AA28-C35350CAEC53}" type="slidenum">
              <a:rPr lang="en-US" smtClean="0"/>
              <a:t>‹#›</a:t>
            </a:fld>
            <a:endParaRPr lang="en-US"/>
          </a:p>
        </p:txBody>
      </p:sp>
    </p:spTree>
    <p:extLst>
      <p:ext uri="{BB962C8B-B14F-4D97-AF65-F5344CB8AC3E}">
        <p14:creationId xmlns:p14="http://schemas.microsoft.com/office/powerpoint/2010/main" val="4006354827"/>
      </p:ext>
    </p:extLst>
  </p:cSld>
  <p:clrMapOvr>
    <a:masterClrMapping/>
  </p:clrMapOvr>
</p:sldLayout>
</file>

<file path=ppt/slideLayouts/slideLayout5.xml><?xml version="1.0" encoding="utf-8"?>
<p:sldLayout xmlns:p14="http://schemas.microsoft.com/office/powerpoint/2010/main"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AD72B4F-824E-4EC0-A811-6A5E314E088C}" type="datetime1">
              <a:rPr lang="en-US" smtClean="0"/>
              <a:t>5/6/2025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BEF3F8-AC63-49C2-AA28-C35350CAEC53}" type="slidenum">
              <a:rPr lang="en-US" smtClean="0"/>
              <a:t>‹#›</a:t>
            </a:fld>
            <a:endParaRPr lang="en-US"/>
          </a:p>
        </p:txBody>
      </p:sp>
    </p:spTree>
    <p:extLst>
      <p:ext uri="{BB962C8B-B14F-4D97-AF65-F5344CB8AC3E}">
        <p14:creationId xmlns:p14="http://schemas.microsoft.com/office/powerpoint/2010/main" val="590844801"/>
      </p:ext>
    </p:extLst>
  </p:cSld>
  <p:clrMapOvr>
    <a:masterClrMapping/>
  </p:clrMapOvr>
</p:sldLayout>
</file>

<file path=ppt/slideLayouts/slideLayout6.xml><?xml version="1.0" encoding="utf-8"?>
<p:sldLayout xmlns:p14="http://schemas.microsoft.com/office/powerpoint/2010/main"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B7C80B-D3B1-4E10-8483-C32925C21CA3}" type="datetime1">
              <a:rPr lang="en-US" smtClean="0"/>
              <a:t>5/6/2025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BEF3F8-AC63-49C2-AA28-C35350CAEC53}" type="slidenum">
              <a:rPr lang="en-US" smtClean="0"/>
              <a:t>‹#›</a:t>
            </a:fld>
            <a:endParaRPr lang="en-US"/>
          </a:p>
        </p:txBody>
      </p:sp>
    </p:spTree>
    <p:extLst>
      <p:ext uri="{BB962C8B-B14F-4D97-AF65-F5344CB8AC3E}">
        <p14:creationId xmlns:p14="http://schemas.microsoft.com/office/powerpoint/2010/main" val="3606207455"/>
      </p:ext>
    </p:extLst>
  </p:cSld>
  <p:clrMapOvr>
    <a:masterClrMapping/>
  </p:clrMapOvr>
</p:sldLayout>
</file>

<file path=ppt/slideLayouts/slideLayout7.xml><?xml version="1.0" encoding="utf-8"?>
<p:sldLayout xmlns:p14="http://schemas.microsoft.com/office/powerpoint/2010/main"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EF0356-1037-4195-9772-2AAD4B1497C0}" type="datetime1">
              <a:rPr lang="en-US" smtClean="0"/>
              <a:t>5/6/2025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BEF3F8-AC63-49C2-AA28-C35350CAEC53}" type="slidenum">
              <a:rPr lang="en-US" smtClean="0"/>
              <a:t>‹#›</a:t>
            </a:fld>
            <a:endParaRPr lang="en-US"/>
          </a:p>
        </p:txBody>
      </p:sp>
    </p:spTree>
    <p:extLst>
      <p:ext uri="{BB962C8B-B14F-4D97-AF65-F5344CB8AC3E}">
        <p14:creationId xmlns:p14="http://schemas.microsoft.com/office/powerpoint/2010/main" val="2092511438"/>
      </p:ext>
    </p:extLst>
  </p:cSld>
  <p:clrMapOvr>
    <a:masterClrMapping/>
  </p:clrMapOvr>
</p:sldLayout>
</file>

<file path=ppt/slideLayouts/slideLayout8.xml><?xml version="1.0" encoding="utf-8"?>
<p:sldLayout xmlns:p14="http://schemas.microsoft.com/office/powerpoint/2010/main"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7EECEA-1586-4DE1-B70B-0AE4B443407B}" type="datetime1">
              <a:rPr lang="en-US" smtClean="0"/>
              <a:t>5/6/2025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BEF3F8-AC63-49C2-AA28-C35350CAEC53}" type="slidenum">
              <a:rPr lang="en-US" smtClean="0"/>
              <a:t>‹#›</a:t>
            </a:fld>
            <a:endParaRPr lang="en-US"/>
          </a:p>
        </p:txBody>
      </p:sp>
    </p:spTree>
    <p:extLst>
      <p:ext uri="{BB962C8B-B14F-4D97-AF65-F5344CB8AC3E}">
        <p14:creationId xmlns:p14="http://schemas.microsoft.com/office/powerpoint/2010/main" val="2831112384"/>
      </p:ext>
    </p:extLst>
  </p:cSld>
  <p:clrMapOvr>
    <a:masterClrMapping/>
  </p:clrMapOvr>
</p:sldLayout>
</file>

<file path=ppt/slideLayouts/slideLayout9.xml><?xml version="1.0" encoding="utf-8"?>
<p:sldLayout xmlns:p14="http://schemas.microsoft.com/office/powerpoint/2010/main"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82C4A5F-07AB-412D-BC0C-F2AC8EDBD42D}" type="datetime1">
              <a:rPr lang="en-US" smtClean="0"/>
              <a:t>5/6/2025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BEF3F8-AC63-49C2-AA28-C35350CAEC53}" type="slidenum">
              <a:rPr lang="en-US" smtClean="0"/>
              <a:t>‹#›</a:t>
            </a:fld>
            <a:endParaRPr lang="en-US"/>
          </a:p>
        </p:txBody>
      </p:sp>
    </p:spTree>
    <p:extLst>
      <p:ext uri="{BB962C8B-B14F-4D97-AF65-F5344CB8AC3E}">
        <p14:creationId xmlns:p14="http://schemas.microsoft.com/office/powerpoint/2010/main" val="4053760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797283F-7643-4B2B-ACD1-B865C3106C9E}" type="datetime1">
              <a:rPr lang="en-US" smtClean="0"/>
              <a:t>5/6/2025</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FBEF3F8-AC63-49C2-AA28-C35350CAEC53}" type="slidenum">
              <a:rPr lang="en-US" smtClean="0"/>
              <a:t>‹#›</a:t>
            </a:fld>
            <a:endParaRPr lang="en-US"/>
          </a:p>
        </p:txBody>
      </p:sp>
    </p:spTree>
    <p:extLst>
      <p:ext uri="{BB962C8B-B14F-4D97-AF65-F5344CB8AC3E}">
        <p14:creationId xmlns:p14="http://schemas.microsoft.com/office/powerpoint/2010/main" val="32467167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BAA2AFA9-F586-E698-4849-094BE500DC19}"/>
              </a:ext>
            </a:extLst>
          </p:cNvPr>
          <p:cNvSpPr>
            <a:spLocks noGrp="1"/>
          </p:cNvSpPr>
          <p:nvPr>
            <p:ph type="ctrTitle"/>
          </p:nvPr>
        </p:nvSpPr>
        <p:spPr/>
        <p:txBody>
          <a:bodyPr/>
          <a:lstStyle/>
          <a:p>
            <a:r>
              <a:rPr lang="en-US" dirty="0"/>
              <a:t>Adverse Possession in West Virginia</a:t>
            </a:r>
          </a:p>
        </p:txBody>
      </p:sp>
      <p:sp>
        <p:nvSpPr>
          <p:cNvPr id="3" name="Subtitle 2" descr="" title="">
            <a:extLst>
              <a:ext uri="{FF2B5EF4-FFF2-40B4-BE49-F238E27FC236}">
                <a16:creationId xmlns:a16="http://schemas.microsoft.com/office/drawing/2014/main" id="{2A798755-B052-98F7-E9B2-E9B550D4B261}"/>
              </a:ext>
            </a:extLst>
          </p:cNvPr>
          <p:cNvSpPr>
            <a:spLocks noGrp="1"/>
          </p:cNvSpPr>
          <p:nvPr>
            <p:ph type="subTitle" idx="1"/>
          </p:nvPr>
        </p:nvSpPr>
        <p:spPr/>
        <p:txBody>
          <a:bodyPr/>
          <a:lstStyle/>
          <a:p>
            <a:r>
              <a:rPr lang="en-US" dirty="0"/>
              <a:t>Presented by Scott Barnette, Esq.</a:t>
            </a:r>
          </a:p>
        </p:txBody>
      </p:sp>
    </p:spTree>
    <p:extLst>
      <p:ext uri="{BB962C8B-B14F-4D97-AF65-F5344CB8AC3E}">
        <p14:creationId xmlns:p14="http://schemas.microsoft.com/office/powerpoint/2010/main" val="3223922810"/>
      </p:ext>
    </p:extLst>
  </p:cSld>
  <p:clrMapOvr>
    <a:masterClrMapping/>
  </p:clrMapOvr>
</p:sld>
</file>

<file path=ppt/slides/slide1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D9BB6524-CD02-7251-EF1E-21203F8E8274}"/>
              </a:ext>
            </a:extLst>
          </p:cNvPr>
          <p:cNvSpPr>
            <a:spLocks noGrp="1"/>
          </p:cNvSpPr>
          <p:nvPr>
            <p:ph type="title"/>
          </p:nvPr>
        </p:nvSpPr>
        <p:spPr/>
        <p:txBody>
          <a:bodyPr/>
          <a:lstStyle/>
          <a:p>
            <a:r>
              <a:rPr lang="en-US" dirty="0"/>
              <a:t>Case Law Illustrations</a:t>
            </a:r>
          </a:p>
        </p:txBody>
      </p:sp>
      <p:sp>
        <p:nvSpPr>
          <p:cNvPr id="3" name="Content Placeholder 2" descr="" title="">
            <a:extLst>
              <a:ext uri="{FF2B5EF4-FFF2-40B4-BE49-F238E27FC236}">
                <a16:creationId xmlns:a16="http://schemas.microsoft.com/office/drawing/2014/main" id="{E3CF19B5-2E3B-0AFD-8C73-3AF50740B583}"/>
              </a:ext>
            </a:extLst>
          </p:cNvPr>
          <p:cNvSpPr>
            <a:spLocks noGrp="1"/>
          </p:cNvSpPr>
          <p:nvPr>
            <p:ph idx="1"/>
          </p:nvPr>
        </p:nvSpPr>
        <p:spPr/>
        <p:txBody>
          <a:bodyPr>
            <a:normAutofit fontScale="92500" lnSpcReduction="10000"/>
          </a:bodyPr>
          <a:lstStyle/>
          <a:p>
            <a:r>
              <a:rPr lang="en-US" i="1" dirty="0"/>
              <a:t>Chaney v. Smith</a:t>
            </a:r>
            <a:r>
              <a:rPr lang="en-US" dirty="0"/>
              <a:t>, 194 W. Va. 241 (1995): </a:t>
            </a:r>
          </a:p>
          <a:p>
            <a:pPr marL="457200" lvl="1" indent="0">
              <a:buNone/>
            </a:pPr>
            <a:r>
              <a:rPr lang="en-US" dirty="0"/>
              <a:t>The court reaffirmed that permission negates hostility.  Even long-term use of land was deemed non-hostile because it was initially permissive, and the claimant failed to show when (or if) that status changed.</a:t>
            </a:r>
          </a:p>
          <a:p>
            <a:r>
              <a:rPr lang="en-US" i="1" dirty="0"/>
              <a:t>Soman v. Householder</a:t>
            </a:r>
            <a:r>
              <a:rPr lang="en-US" dirty="0"/>
              <a:t>, 171 W. Va. 260 (1982):</a:t>
            </a:r>
          </a:p>
          <a:p>
            <a:pPr marL="457200" lvl="1" indent="0">
              <a:buNone/>
            </a:pPr>
            <a:r>
              <a:rPr lang="en-US" dirty="0"/>
              <a:t>Possession was considered hostile when a claimant maintained, improved, and paid taxes on a disputed parcel openly and continuously, and without acknowledgment of the legal owner.</a:t>
            </a:r>
          </a:p>
        </p:txBody>
      </p:sp>
      <p:sp>
        <p:nvSpPr>
          <p:cNvPr id="4" name="Slide Number Placeholder 3" descr="" title="">
            <a:extLst>
              <a:ext uri="{FF2B5EF4-FFF2-40B4-BE49-F238E27FC236}">
                <a16:creationId xmlns:a16="http://schemas.microsoft.com/office/drawing/2014/main" id="{FC55031B-9629-B58C-24B9-0A73E5DCC58C}"/>
              </a:ext>
            </a:extLst>
          </p:cNvPr>
          <p:cNvSpPr>
            <a:spLocks noGrp="1"/>
          </p:cNvSpPr>
          <p:nvPr>
            <p:ph type="sldNum" sz="quarter" idx="12"/>
          </p:nvPr>
        </p:nvSpPr>
        <p:spPr/>
        <p:txBody>
          <a:bodyPr/>
          <a:lstStyle/>
          <a:p>
            <a:fld id="{6FBEF3F8-AC63-49C2-AA28-C35350CAEC53}" type="slidenum">
              <a:rPr lang="en-US" smtClean="0"/>
              <a:pPr/>
              <a:t>10</a:t>
            </a:fld>
            <a:endParaRPr lang="en-US" dirty="0"/>
          </a:p>
        </p:txBody>
      </p:sp>
    </p:spTree>
    <p:extLst>
      <p:ext uri="{BB962C8B-B14F-4D97-AF65-F5344CB8AC3E}">
        <p14:creationId xmlns:p14="http://schemas.microsoft.com/office/powerpoint/2010/main" val="1900959557"/>
      </p:ext>
    </p:extLst>
  </p:cSld>
  <p:clrMapOvr>
    <a:masterClrMapping/>
  </p:clrMapOvr>
</p:sld>
</file>

<file path=ppt/slides/slide1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5F0822B2-C114-0297-AC65-565624D56FCE}"/>
              </a:ext>
            </a:extLst>
          </p:cNvPr>
          <p:cNvSpPr>
            <a:spLocks noGrp="1"/>
          </p:cNvSpPr>
          <p:nvPr>
            <p:ph type="title"/>
          </p:nvPr>
        </p:nvSpPr>
        <p:spPr/>
        <p:txBody>
          <a:bodyPr/>
          <a:lstStyle/>
          <a:p>
            <a:r>
              <a:rPr lang="en-US" dirty="0"/>
              <a:t>Procedural Aspects</a:t>
            </a:r>
          </a:p>
        </p:txBody>
      </p:sp>
      <p:sp>
        <p:nvSpPr>
          <p:cNvPr id="3" name="Content Placeholder 2" descr="" title="">
            <a:extLst>
              <a:ext uri="{FF2B5EF4-FFF2-40B4-BE49-F238E27FC236}">
                <a16:creationId xmlns:a16="http://schemas.microsoft.com/office/drawing/2014/main" id="{F1820014-E2BC-5B53-236D-31A1C59556B9}"/>
              </a:ext>
            </a:extLst>
          </p:cNvPr>
          <p:cNvSpPr>
            <a:spLocks noGrp="1"/>
          </p:cNvSpPr>
          <p:nvPr>
            <p:ph idx="1"/>
          </p:nvPr>
        </p:nvSpPr>
        <p:spPr/>
        <p:txBody>
          <a:bodyPr>
            <a:normAutofit fontScale="77500" lnSpcReduction="20000"/>
          </a:bodyPr>
          <a:lstStyle/>
          <a:p>
            <a:r>
              <a:rPr lang="en-US" b="1" u="sng" dirty="0"/>
              <a:t>Quiet Title Action</a:t>
            </a:r>
            <a:r>
              <a:rPr lang="en-US" dirty="0"/>
              <a:t>: </a:t>
            </a:r>
          </a:p>
          <a:p>
            <a:pPr lvl="1"/>
            <a:r>
              <a:rPr lang="en-US" dirty="0"/>
              <a:t>Legal process to resolve ownership disputes; typically filed in circuit court.</a:t>
            </a:r>
          </a:p>
          <a:p>
            <a:r>
              <a:rPr lang="en-US" b="1" u="sng" dirty="0"/>
              <a:t>Evidence Examples</a:t>
            </a:r>
            <a:r>
              <a:rPr lang="en-US" dirty="0"/>
              <a:t>:</a:t>
            </a:r>
          </a:p>
          <a:p>
            <a:pPr lvl="1"/>
            <a:r>
              <a:rPr lang="en-US" dirty="0"/>
              <a:t>Aerial photos showing long-term use</a:t>
            </a:r>
          </a:p>
          <a:p>
            <a:pPr lvl="1"/>
            <a:r>
              <a:rPr lang="en-US" dirty="0"/>
              <a:t>Property tax receipts in possessor’s name</a:t>
            </a:r>
          </a:p>
          <a:p>
            <a:pPr lvl="1"/>
            <a:r>
              <a:rPr lang="en-US" dirty="0"/>
              <a:t>Witness affidavits supporting possession details</a:t>
            </a:r>
          </a:p>
          <a:p>
            <a:r>
              <a:rPr lang="en-US" b="1" u="sng" dirty="0"/>
              <a:t>Burden of Proof</a:t>
            </a:r>
            <a:r>
              <a:rPr lang="en-US" dirty="0"/>
              <a:t>: </a:t>
            </a:r>
          </a:p>
          <a:p>
            <a:pPr lvl="1"/>
            <a:r>
              <a:rPr lang="en-US" dirty="0"/>
              <a:t>Plaintiff must demonstrate all elements by "clear and convincing" evidence—a high legal standard.</a:t>
            </a:r>
          </a:p>
        </p:txBody>
      </p:sp>
      <p:sp>
        <p:nvSpPr>
          <p:cNvPr id="4" name="Slide Number Placeholder 3" descr="" title="">
            <a:extLst>
              <a:ext uri="{FF2B5EF4-FFF2-40B4-BE49-F238E27FC236}">
                <a16:creationId xmlns:a16="http://schemas.microsoft.com/office/drawing/2014/main" id="{7FE33292-444D-4241-754F-933020E7B375}"/>
              </a:ext>
            </a:extLst>
          </p:cNvPr>
          <p:cNvSpPr>
            <a:spLocks noGrp="1"/>
          </p:cNvSpPr>
          <p:nvPr>
            <p:ph type="sldNum" sz="quarter" idx="12"/>
          </p:nvPr>
        </p:nvSpPr>
        <p:spPr/>
        <p:txBody>
          <a:bodyPr/>
          <a:lstStyle/>
          <a:p>
            <a:fld id="{6FBEF3F8-AC63-49C2-AA28-C35350CAEC53}" type="slidenum">
              <a:rPr lang="en-US" smtClean="0"/>
              <a:pPr/>
              <a:t>11</a:t>
            </a:fld>
            <a:endParaRPr lang="en-US" dirty="0"/>
          </a:p>
        </p:txBody>
      </p:sp>
    </p:spTree>
    <p:extLst>
      <p:ext uri="{BB962C8B-B14F-4D97-AF65-F5344CB8AC3E}">
        <p14:creationId xmlns:p14="http://schemas.microsoft.com/office/powerpoint/2010/main" val="2263359087"/>
      </p:ext>
    </p:extLst>
  </p:cSld>
  <p:clrMapOvr>
    <a:masterClrMapping/>
  </p:clrMapOvr>
</p:sld>
</file>

<file path=ppt/slides/slide1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A90ADEF0-9616-8995-F2CC-0BAF4C5EAA0D}"/>
              </a:ext>
            </a:extLst>
          </p:cNvPr>
          <p:cNvSpPr>
            <a:spLocks noGrp="1"/>
          </p:cNvSpPr>
          <p:nvPr>
            <p:ph type="title"/>
          </p:nvPr>
        </p:nvSpPr>
        <p:spPr/>
        <p:txBody>
          <a:bodyPr/>
          <a:lstStyle/>
          <a:p>
            <a:r>
              <a:rPr lang="en-US" dirty="0"/>
              <a:t>Defense Strategies</a:t>
            </a:r>
          </a:p>
        </p:txBody>
      </p:sp>
      <p:sp>
        <p:nvSpPr>
          <p:cNvPr id="3" name="Content Placeholder 2" descr="" title="">
            <a:extLst>
              <a:ext uri="{FF2B5EF4-FFF2-40B4-BE49-F238E27FC236}">
                <a16:creationId xmlns:a16="http://schemas.microsoft.com/office/drawing/2014/main" id="{AE0F6BC8-D33A-4D1B-E10E-8198489EA1F3}"/>
              </a:ext>
            </a:extLst>
          </p:cNvPr>
          <p:cNvSpPr>
            <a:spLocks noGrp="1"/>
          </p:cNvSpPr>
          <p:nvPr>
            <p:ph idx="1"/>
          </p:nvPr>
        </p:nvSpPr>
        <p:spPr>
          <a:xfrm>
            <a:off x="1484310" y="2456587"/>
            <a:ext cx="10302682" cy="3334614"/>
          </a:xfrm>
        </p:spPr>
        <p:txBody>
          <a:bodyPr>
            <a:normAutofit/>
          </a:bodyPr>
          <a:lstStyle/>
          <a:p>
            <a:r>
              <a:rPr lang="en-US" dirty="0"/>
              <a:t>Proving possession was permissive</a:t>
            </a:r>
          </a:p>
          <a:p>
            <a:r>
              <a:rPr lang="en-US" dirty="0"/>
              <a:t>Demonstrating interruptions</a:t>
            </a:r>
          </a:p>
          <a:p>
            <a:r>
              <a:rPr lang="en-US" dirty="0"/>
              <a:t>Challenging exclusivity or continuity</a:t>
            </a:r>
          </a:p>
          <a:p>
            <a:r>
              <a:rPr lang="en-US" dirty="0"/>
              <a:t>Disabilities that can toll the statute of limitations </a:t>
            </a:r>
          </a:p>
          <a:p>
            <a:pPr marL="457200" lvl="1" indent="0">
              <a:buNone/>
            </a:pPr>
            <a:r>
              <a:rPr lang="en-US" dirty="0"/>
              <a:t>	(minority, incapacity, etc.)</a:t>
            </a:r>
          </a:p>
        </p:txBody>
      </p:sp>
      <p:sp>
        <p:nvSpPr>
          <p:cNvPr id="4" name="Slide Number Placeholder 3" descr="" title="">
            <a:extLst>
              <a:ext uri="{FF2B5EF4-FFF2-40B4-BE49-F238E27FC236}">
                <a16:creationId xmlns:a16="http://schemas.microsoft.com/office/drawing/2014/main" id="{321C39E5-5ABA-2D62-5D42-D3E31483FA57}"/>
              </a:ext>
            </a:extLst>
          </p:cNvPr>
          <p:cNvSpPr>
            <a:spLocks noGrp="1"/>
          </p:cNvSpPr>
          <p:nvPr>
            <p:ph type="sldNum" sz="quarter" idx="12"/>
          </p:nvPr>
        </p:nvSpPr>
        <p:spPr/>
        <p:txBody>
          <a:bodyPr/>
          <a:lstStyle/>
          <a:p>
            <a:fld id="{6FBEF3F8-AC63-49C2-AA28-C35350CAEC53}" type="slidenum">
              <a:rPr lang="en-US" smtClean="0"/>
              <a:pPr/>
              <a:t>12</a:t>
            </a:fld>
            <a:endParaRPr lang="en-US" dirty="0"/>
          </a:p>
        </p:txBody>
      </p:sp>
    </p:spTree>
    <p:extLst>
      <p:ext uri="{BB962C8B-B14F-4D97-AF65-F5344CB8AC3E}">
        <p14:creationId xmlns:p14="http://schemas.microsoft.com/office/powerpoint/2010/main" val="1342722247"/>
      </p:ext>
    </p:extLst>
  </p:cSld>
  <p:clrMapOvr>
    <a:masterClrMapping/>
  </p:clrMapOvr>
</p:sld>
</file>

<file path=ppt/slides/slide1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DABCE25B-655F-8571-50B1-42EF143F15D5}"/>
              </a:ext>
            </a:extLst>
          </p:cNvPr>
          <p:cNvSpPr>
            <a:spLocks noGrp="1"/>
          </p:cNvSpPr>
          <p:nvPr>
            <p:ph type="title"/>
          </p:nvPr>
        </p:nvSpPr>
        <p:spPr/>
        <p:txBody>
          <a:bodyPr/>
          <a:lstStyle/>
          <a:p>
            <a:r>
              <a:rPr lang="en-US" dirty="0"/>
              <a:t>Common Scenarios and </a:t>
            </a:r>
            <a:br>
              <a:rPr lang="en-US" dirty="0"/>
            </a:br>
            <a:r>
              <a:rPr lang="en-US" dirty="0"/>
              <a:t>Case Law</a:t>
            </a:r>
          </a:p>
        </p:txBody>
      </p:sp>
      <p:sp>
        <p:nvSpPr>
          <p:cNvPr id="3" name="Content Placeholder 2" descr="" title="">
            <a:extLst>
              <a:ext uri="{FF2B5EF4-FFF2-40B4-BE49-F238E27FC236}">
                <a16:creationId xmlns:a16="http://schemas.microsoft.com/office/drawing/2014/main" id="{65160295-6E55-0154-4EF8-986E39511993}"/>
              </a:ext>
            </a:extLst>
          </p:cNvPr>
          <p:cNvSpPr>
            <a:spLocks noGrp="1"/>
          </p:cNvSpPr>
          <p:nvPr>
            <p:ph idx="1"/>
          </p:nvPr>
        </p:nvSpPr>
        <p:spPr/>
        <p:txBody>
          <a:bodyPr>
            <a:normAutofit fontScale="70000" lnSpcReduction="20000"/>
          </a:bodyPr>
          <a:lstStyle/>
          <a:p>
            <a:r>
              <a:rPr lang="en-US" b="1" u="sng" dirty="0"/>
              <a:t>Fences</a:t>
            </a:r>
            <a:r>
              <a:rPr lang="en-US" dirty="0"/>
              <a:t>: </a:t>
            </a:r>
          </a:p>
          <a:p>
            <a:pPr marL="457200" lvl="1" indent="0">
              <a:buNone/>
            </a:pPr>
            <a:r>
              <a:rPr lang="en-US" dirty="0"/>
              <a:t>Often used to demarcate boundaries but can unintentionally enclose part of a neighbor’s land.</a:t>
            </a:r>
          </a:p>
          <a:p>
            <a:r>
              <a:rPr lang="en-US" b="1" u="sng" dirty="0"/>
              <a:t>Encroachments</a:t>
            </a:r>
            <a:r>
              <a:rPr lang="en-US" dirty="0"/>
              <a:t>: </a:t>
            </a:r>
          </a:p>
          <a:p>
            <a:pPr marL="457200" lvl="1" indent="0">
              <a:buNone/>
            </a:pPr>
            <a:r>
              <a:rPr lang="en-US" dirty="0"/>
              <a:t>Structures (sheds, driveways, etc.) that cross boundary lines may trigger claims.</a:t>
            </a:r>
          </a:p>
          <a:p>
            <a:r>
              <a:rPr lang="en-US" b="1" u="sng" dirty="0"/>
              <a:t>Timber/Farming Use</a:t>
            </a:r>
            <a:r>
              <a:rPr lang="en-US" dirty="0"/>
              <a:t>: </a:t>
            </a:r>
          </a:p>
          <a:p>
            <a:pPr marL="457200" lvl="1" indent="0">
              <a:buNone/>
            </a:pPr>
            <a:r>
              <a:rPr lang="en-US" dirty="0"/>
              <a:t>Rural land claims often arise from unchallenged agricultural or logging activity.</a:t>
            </a:r>
          </a:p>
          <a:p>
            <a:r>
              <a:rPr lang="en-US" b="1" u="sng" dirty="0"/>
              <a:t>Case Study</a:t>
            </a:r>
            <a:r>
              <a:rPr lang="en-US" dirty="0"/>
              <a:t>: </a:t>
            </a:r>
          </a:p>
          <a:p>
            <a:pPr marL="0" indent="0">
              <a:buNone/>
            </a:pPr>
            <a:r>
              <a:rPr lang="en-US" i="1" dirty="0"/>
              <a:t>	</a:t>
            </a:r>
            <a:r>
              <a:rPr lang="en-US" sz="2500" i="1" dirty="0"/>
              <a:t>Woods v. </a:t>
            </a:r>
            <a:r>
              <a:rPr lang="en-US" sz="2500" i="1" dirty="0" err="1"/>
              <a:t>Brumage</a:t>
            </a:r>
            <a:r>
              <a:rPr lang="en-US" sz="2500" dirty="0"/>
              <a:t>, 422 </a:t>
            </a:r>
            <a:r>
              <a:rPr lang="en-US" sz="2500" dirty="0" err="1"/>
              <a:t>S.E.2d</a:t>
            </a:r>
            <a:r>
              <a:rPr lang="en-US" sz="2500" dirty="0"/>
              <a:t> 487 (W. Va. 1992) – Plaintiff succeeded based on long-standing 		use of land for farming beyond his deeded boundary.</a:t>
            </a:r>
          </a:p>
        </p:txBody>
      </p:sp>
      <p:sp>
        <p:nvSpPr>
          <p:cNvPr id="4" name="Slide Number Placeholder 3" descr="" title="">
            <a:extLst>
              <a:ext uri="{FF2B5EF4-FFF2-40B4-BE49-F238E27FC236}">
                <a16:creationId xmlns:a16="http://schemas.microsoft.com/office/drawing/2014/main" id="{D96D7777-2391-E7E6-9AC4-55ABF32E73AB}"/>
              </a:ext>
            </a:extLst>
          </p:cNvPr>
          <p:cNvSpPr>
            <a:spLocks noGrp="1"/>
          </p:cNvSpPr>
          <p:nvPr>
            <p:ph type="sldNum" sz="quarter" idx="12"/>
          </p:nvPr>
        </p:nvSpPr>
        <p:spPr/>
        <p:txBody>
          <a:bodyPr/>
          <a:lstStyle/>
          <a:p>
            <a:fld id="{6FBEF3F8-AC63-49C2-AA28-C35350CAEC53}" type="slidenum">
              <a:rPr lang="en-US" smtClean="0"/>
              <a:pPr/>
              <a:t>13</a:t>
            </a:fld>
            <a:endParaRPr lang="en-US" dirty="0"/>
          </a:p>
        </p:txBody>
      </p:sp>
    </p:spTree>
    <p:extLst>
      <p:ext uri="{BB962C8B-B14F-4D97-AF65-F5344CB8AC3E}">
        <p14:creationId xmlns:p14="http://schemas.microsoft.com/office/powerpoint/2010/main" val="4147424522"/>
      </p:ext>
    </p:extLst>
  </p:cSld>
  <p:clrMapOvr>
    <a:masterClrMapping/>
  </p:clrMapOvr>
</p:sld>
</file>

<file path=ppt/slides/slide1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4031E361-A062-22C8-DB97-DF617E215344}"/>
              </a:ext>
            </a:extLst>
          </p:cNvPr>
          <p:cNvSpPr>
            <a:spLocks noGrp="1"/>
          </p:cNvSpPr>
          <p:nvPr>
            <p:ph type="title"/>
          </p:nvPr>
        </p:nvSpPr>
        <p:spPr/>
        <p:txBody>
          <a:bodyPr/>
          <a:lstStyle/>
          <a:p>
            <a:r>
              <a:rPr lang="en-US" dirty="0"/>
              <a:t>Risks and </a:t>
            </a:r>
            <a:br>
              <a:rPr lang="en-US" dirty="0"/>
            </a:br>
            <a:r>
              <a:rPr lang="en-US" dirty="0"/>
              <a:t>Practical Implications</a:t>
            </a:r>
          </a:p>
        </p:txBody>
      </p:sp>
      <p:sp>
        <p:nvSpPr>
          <p:cNvPr id="3" name="Content Placeholder 2" descr="" title="">
            <a:extLst>
              <a:ext uri="{FF2B5EF4-FFF2-40B4-BE49-F238E27FC236}">
                <a16:creationId xmlns:a16="http://schemas.microsoft.com/office/drawing/2014/main" id="{E728FA9A-2845-DA82-C78C-AD593D625B17}"/>
              </a:ext>
            </a:extLst>
          </p:cNvPr>
          <p:cNvSpPr>
            <a:spLocks noGrp="1"/>
          </p:cNvSpPr>
          <p:nvPr>
            <p:ph idx="1"/>
          </p:nvPr>
        </p:nvSpPr>
        <p:spPr/>
        <p:txBody>
          <a:bodyPr>
            <a:normAutofit/>
          </a:bodyPr>
          <a:lstStyle/>
          <a:p>
            <a:r>
              <a:rPr lang="en-US" b="1" u="sng" dirty="0"/>
              <a:t>Title Insurance Impact</a:t>
            </a:r>
            <a:r>
              <a:rPr lang="en-US" dirty="0"/>
              <a:t>: </a:t>
            </a:r>
          </a:p>
          <a:p>
            <a:pPr marL="457200" lvl="1" indent="0">
              <a:buNone/>
            </a:pPr>
            <a:r>
              <a:rPr lang="en-US" dirty="0"/>
              <a:t>Title companies may exclude coverage for parcels subject to adverse claims.</a:t>
            </a:r>
          </a:p>
          <a:p>
            <a:r>
              <a:rPr lang="en-US" b="1" u="sng" dirty="0"/>
              <a:t>Real Estate Transactions</a:t>
            </a:r>
            <a:r>
              <a:rPr lang="en-US" dirty="0"/>
              <a:t>: </a:t>
            </a:r>
          </a:p>
          <a:p>
            <a:pPr marL="457200" lvl="1" indent="0">
              <a:buNone/>
            </a:pPr>
            <a:r>
              <a:rPr lang="en-US" dirty="0"/>
              <a:t>Buyers may hesitate if adverse possession issues are unresolved.</a:t>
            </a:r>
          </a:p>
          <a:p>
            <a:r>
              <a:rPr lang="en-US" b="1" u="sng" dirty="0"/>
              <a:t>Surveying Importance</a:t>
            </a:r>
            <a:r>
              <a:rPr lang="en-US" dirty="0"/>
              <a:t>: </a:t>
            </a:r>
          </a:p>
          <a:p>
            <a:pPr marL="457200" lvl="1" indent="0">
              <a:buNone/>
            </a:pPr>
            <a:r>
              <a:rPr lang="en-US" dirty="0"/>
              <a:t>Boundary surveys can help identify and resolve encroachments early.</a:t>
            </a:r>
          </a:p>
        </p:txBody>
      </p:sp>
      <p:sp>
        <p:nvSpPr>
          <p:cNvPr id="4" name="Slide Number Placeholder 3" descr="" title="">
            <a:extLst>
              <a:ext uri="{FF2B5EF4-FFF2-40B4-BE49-F238E27FC236}">
                <a16:creationId xmlns:a16="http://schemas.microsoft.com/office/drawing/2014/main" id="{5F6C5C34-E83C-6559-6532-271CBF080790}"/>
              </a:ext>
            </a:extLst>
          </p:cNvPr>
          <p:cNvSpPr>
            <a:spLocks noGrp="1"/>
          </p:cNvSpPr>
          <p:nvPr>
            <p:ph type="sldNum" sz="quarter" idx="12"/>
          </p:nvPr>
        </p:nvSpPr>
        <p:spPr/>
        <p:txBody>
          <a:bodyPr/>
          <a:lstStyle/>
          <a:p>
            <a:fld id="{6FBEF3F8-AC63-49C2-AA28-C35350CAEC53}" type="slidenum">
              <a:rPr lang="en-US" smtClean="0"/>
              <a:pPr/>
              <a:t>14</a:t>
            </a:fld>
            <a:endParaRPr lang="en-US" dirty="0"/>
          </a:p>
        </p:txBody>
      </p:sp>
    </p:spTree>
    <p:extLst>
      <p:ext uri="{BB962C8B-B14F-4D97-AF65-F5344CB8AC3E}">
        <p14:creationId xmlns:p14="http://schemas.microsoft.com/office/powerpoint/2010/main" val="485727497"/>
      </p:ext>
    </p:extLst>
  </p:cSld>
  <p:clrMapOvr>
    <a:masterClrMapping/>
  </p:clrMapOvr>
</p:sld>
</file>

<file path=ppt/slides/slide1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AEBFD4C8-A346-30A9-3B70-EE4EE3014A58}"/>
              </a:ext>
            </a:extLst>
          </p:cNvPr>
          <p:cNvSpPr>
            <a:spLocks noGrp="1"/>
          </p:cNvSpPr>
          <p:nvPr>
            <p:ph type="title"/>
          </p:nvPr>
        </p:nvSpPr>
        <p:spPr/>
        <p:txBody>
          <a:bodyPr/>
          <a:lstStyle/>
          <a:p>
            <a:r>
              <a:rPr lang="en-US" dirty="0"/>
              <a:t>Prevention Tips</a:t>
            </a:r>
          </a:p>
        </p:txBody>
      </p:sp>
      <p:sp>
        <p:nvSpPr>
          <p:cNvPr id="3" name="Content Placeholder 2" descr="" title="">
            <a:extLst>
              <a:ext uri="{FF2B5EF4-FFF2-40B4-BE49-F238E27FC236}">
                <a16:creationId xmlns:a16="http://schemas.microsoft.com/office/drawing/2014/main" id="{9DF17D83-8B3B-DBB7-7D4E-11983386FDB0}"/>
              </a:ext>
            </a:extLst>
          </p:cNvPr>
          <p:cNvSpPr>
            <a:spLocks noGrp="1"/>
          </p:cNvSpPr>
          <p:nvPr>
            <p:ph idx="1"/>
          </p:nvPr>
        </p:nvSpPr>
        <p:spPr/>
        <p:txBody>
          <a:bodyPr/>
          <a:lstStyle/>
          <a:p>
            <a:r>
              <a:rPr lang="en-US" b="1" dirty="0"/>
              <a:t>Post “No Trespassing” signs</a:t>
            </a:r>
          </a:p>
          <a:p>
            <a:r>
              <a:rPr lang="en-US" b="1" dirty="0"/>
              <a:t>Conduct periodic inspections</a:t>
            </a:r>
          </a:p>
          <a:p>
            <a:r>
              <a:rPr lang="en-US" b="1" dirty="0"/>
              <a:t>Document permission to use</a:t>
            </a:r>
          </a:p>
          <a:p>
            <a:r>
              <a:rPr lang="en-US" b="1" dirty="0"/>
              <a:t>Address encroachments with formal letters or legal action</a:t>
            </a:r>
          </a:p>
        </p:txBody>
      </p:sp>
      <p:sp>
        <p:nvSpPr>
          <p:cNvPr id="4" name="Slide Number Placeholder 3" descr="" title="">
            <a:extLst>
              <a:ext uri="{FF2B5EF4-FFF2-40B4-BE49-F238E27FC236}">
                <a16:creationId xmlns:a16="http://schemas.microsoft.com/office/drawing/2014/main" id="{2AADA2A0-0D90-BE1A-0969-6E275E41E8B5}"/>
              </a:ext>
            </a:extLst>
          </p:cNvPr>
          <p:cNvSpPr>
            <a:spLocks noGrp="1"/>
          </p:cNvSpPr>
          <p:nvPr>
            <p:ph type="sldNum" sz="quarter" idx="12"/>
          </p:nvPr>
        </p:nvSpPr>
        <p:spPr/>
        <p:txBody>
          <a:bodyPr/>
          <a:lstStyle/>
          <a:p>
            <a:fld id="{6FBEF3F8-AC63-49C2-AA28-C35350CAEC53}" type="slidenum">
              <a:rPr lang="en-US" smtClean="0"/>
              <a:pPr/>
              <a:t>15</a:t>
            </a:fld>
            <a:endParaRPr lang="en-US" dirty="0"/>
          </a:p>
        </p:txBody>
      </p:sp>
    </p:spTree>
    <p:extLst>
      <p:ext uri="{BB962C8B-B14F-4D97-AF65-F5344CB8AC3E}">
        <p14:creationId xmlns:p14="http://schemas.microsoft.com/office/powerpoint/2010/main" val="1030718327"/>
      </p:ext>
    </p:extLst>
  </p:cSld>
  <p:clrMapOvr>
    <a:masterClrMapping/>
  </p:clrMapOvr>
</p:sld>
</file>

<file path=ppt/slides/slide1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04EB1C61-B1EC-9F26-B80B-AD150F7E748D}"/>
              </a:ext>
            </a:extLst>
          </p:cNvPr>
          <p:cNvSpPr>
            <a:spLocks noGrp="1"/>
          </p:cNvSpPr>
          <p:nvPr>
            <p:ph type="title"/>
          </p:nvPr>
        </p:nvSpPr>
        <p:spPr/>
        <p:txBody>
          <a:bodyPr/>
          <a:lstStyle/>
          <a:p>
            <a:r>
              <a:rPr lang="en-US" dirty="0"/>
              <a:t>Adverse Possession of </a:t>
            </a:r>
            <a:br>
              <a:rPr lang="en-US" dirty="0"/>
            </a:br>
            <a:r>
              <a:rPr lang="en-US" dirty="0"/>
              <a:t>Mineral Rights</a:t>
            </a:r>
          </a:p>
        </p:txBody>
      </p:sp>
      <p:sp>
        <p:nvSpPr>
          <p:cNvPr id="3" name="Content Placeholder 2" descr="" title="">
            <a:extLst>
              <a:ext uri="{FF2B5EF4-FFF2-40B4-BE49-F238E27FC236}">
                <a16:creationId xmlns:a16="http://schemas.microsoft.com/office/drawing/2014/main" id="{C83E5FFA-AD50-3DE0-276A-A83D39E11927}"/>
              </a:ext>
            </a:extLst>
          </p:cNvPr>
          <p:cNvSpPr>
            <a:spLocks noGrp="1"/>
          </p:cNvSpPr>
          <p:nvPr>
            <p:ph idx="1"/>
          </p:nvPr>
        </p:nvSpPr>
        <p:spPr/>
        <p:txBody>
          <a:bodyPr>
            <a:normAutofit/>
          </a:bodyPr>
          <a:lstStyle/>
          <a:p>
            <a:r>
              <a:rPr lang="en-US" dirty="0"/>
              <a:t>Severed Estates: </a:t>
            </a:r>
          </a:p>
          <a:p>
            <a:pPr marL="457200" lvl="1" indent="0">
              <a:buNone/>
            </a:pPr>
            <a:r>
              <a:rPr lang="en-US" dirty="0"/>
              <a:t>Surface and mineral rights may be owned separately; adverse possession of surface does not imply mineral rights acquisition.</a:t>
            </a:r>
          </a:p>
          <a:p>
            <a:r>
              <a:rPr lang="en-US" dirty="0"/>
              <a:t>Actual Possession of Minerals:</a:t>
            </a:r>
          </a:p>
          <a:p>
            <a:pPr lvl="1"/>
            <a:r>
              <a:rPr lang="en-US" dirty="0"/>
              <a:t>Courts have held that actual extraction or use of minerals (mining coal, pumping oil/gas, etc.) is necessary to establish "actual possession" of the mineral estate.</a:t>
            </a:r>
          </a:p>
        </p:txBody>
      </p:sp>
      <p:sp>
        <p:nvSpPr>
          <p:cNvPr id="4" name="Slide Number Placeholder 3" descr="" title="">
            <a:extLst>
              <a:ext uri="{FF2B5EF4-FFF2-40B4-BE49-F238E27FC236}">
                <a16:creationId xmlns:a16="http://schemas.microsoft.com/office/drawing/2014/main" id="{64023BBB-F336-6C01-381D-357C9312BD5C}"/>
              </a:ext>
            </a:extLst>
          </p:cNvPr>
          <p:cNvSpPr>
            <a:spLocks noGrp="1"/>
          </p:cNvSpPr>
          <p:nvPr>
            <p:ph type="sldNum" sz="quarter" idx="12"/>
          </p:nvPr>
        </p:nvSpPr>
        <p:spPr/>
        <p:txBody>
          <a:bodyPr/>
          <a:lstStyle/>
          <a:p>
            <a:fld id="{6FBEF3F8-AC63-49C2-AA28-C35350CAEC53}" type="slidenum">
              <a:rPr lang="en-US" smtClean="0"/>
              <a:pPr/>
              <a:t>16</a:t>
            </a:fld>
            <a:endParaRPr lang="en-US" dirty="0"/>
          </a:p>
        </p:txBody>
      </p:sp>
    </p:spTree>
    <p:extLst>
      <p:ext uri="{BB962C8B-B14F-4D97-AF65-F5344CB8AC3E}">
        <p14:creationId xmlns:p14="http://schemas.microsoft.com/office/powerpoint/2010/main" val="2276468441"/>
      </p:ext>
    </p:extLst>
  </p:cSld>
  <p:clrMapOvr>
    <a:masterClrMapping/>
  </p:clrMapOvr>
</p:sld>
</file>

<file path=ppt/slides/slide1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DF8059AB-ECEB-1FB6-1B72-A69A5DCB5F1C}"/>
              </a:ext>
            </a:extLst>
          </p:cNvPr>
          <p:cNvSpPr>
            <a:spLocks noGrp="1"/>
          </p:cNvSpPr>
          <p:nvPr>
            <p:ph type="title"/>
          </p:nvPr>
        </p:nvSpPr>
        <p:spPr/>
        <p:txBody>
          <a:bodyPr/>
          <a:lstStyle/>
          <a:p>
            <a:r>
              <a:rPr lang="en-US" dirty="0"/>
              <a:t>Case Law Illustrations</a:t>
            </a:r>
          </a:p>
        </p:txBody>
      </p:sp>
      <p:sp>
        <p:nvSpPr>
          <p:cNvPr id="3" name="Content Placeholder 2" descr="" title="">
            <a:extLst>
              <a:ext uri="{FF2B5EF4-FFF2-40B4-BE49-F238E27FC236}">
                <a16:creationId xmlns:a16="http://schemas.microsoft.com/office/drawing/2014/main" id="{F3C38F4D-FCD5-FFBB-0AE7-0432A9F2CEA6}"/>
              </a:ext>
            </a:extLst>
          </p:cNvPr>
          <p:cNvSpPr>
            <a:spLocks noGrp="1"/>
          </p:cNvSpPr>
          <p:nvPr>
            <p:ph idx="1"/>
          </p:nvPr>
        </p:nvSpPr>
        <p:spPr/>
        <p:txBody>
          <a:bodyPr>
            <a:normAutofit/>
          </a:bodyPr>
          <a:lstStyle/>
          <a:p>
            <a:r>
              <a:rPr lang="en-US" i="1" dirty="0"/>
              <a:t>Pillow v. Southwest Virginia Improvement Co.</a:t>
            </a:r>
            <a:r>
              <a:rPr lang="en-US" dirty="0"/>
              <a:t>, 92 Va. 144 (1895) (applied in WV decisions): </a:t>
            </a:r>
          </a:p>
          <a:p>
            <a:pPr lvl="1"/>
            <a:r>
              <a:rPr lang="en-US" dirty="0"/>
              <a:t>Affirmed that without actual, open extraction of minerals, the statutory period does not begin.</a:t>
            </a:r>
          </a:p>
          <a:p>
            <a:r>
              <a:rPr lang="en-US" i="1" dirty="0"/>
              <a:t>Sturm v. Gainer</a:t>
            </a:r>
            <a:r>
              <a:rPr lang="en-US" dirty="0"/>
              <a:t>, 201 W. Va. 625 (1997): </a:t>
            </a:r>
          </a:p>
          <a:p>
            <a:pPr lvl="1"/>
            <a:r>
              <a:rPr lang="en-US" dirty="0"/>
              <a:t>Clarified that acts like paying taxes or recording claims are insufficient alone to prove adverse possession of mineral rights.</a:t>
            </a:r>
          </a:p>
        </p:txBody>
      </p:sp>
      <p:sp>
        <p:nvSpPr>
          <p:cNvPr id="4" name="Slide Number Placeholder 3" descr="" title="">
            <a:extLst>
              <a:ext uri="{FF2B5EF4-FFF2-40B4-BE49-F238E27FC236}">
                <a16:creationId xmlns:a16="http://schemas.microsoft.com/office/drawing/2014/main" id="{D49EDA70-4B04-438B-3909-C08510917625}"/>
              </a:ext>
            </a:extLst>
          </p:cNvPr>
          <p:cNvSpPr>
            <a:spLocks noGrp="1"/>
          </p:cNvSpPr>
          <p:nvPr>
            <p:ph type="sldNum" sz="quarter" idx="12"/>
          </p:nvPr>
        </p:nvSpPr>
        <p:spPr/>
        <p:txBody>
          <a:bodyPr/>
          <a:lstStyle/>
          <a:p>
            <a:fld id="{6FBEF3F8-AC63-49C2-AA28-C35350CAEC53}" type="slidenum">
              <a:rPr lang="en-US" smtClean="0"/>
              <a:pPr/>
              <a:t>17</a:t>
            </a:fld>
            <a:endParaRPr lang="en-US" dirty="0"/>
          </a:p>
        </p:txBody>
      </p:sp>
    </p:spTree>
    <p:extLst>
      <p:ext uri="{BB962C8B-B14F-4D97-AF65-F5344CB8AC3E}">
        <p14:creationId xmlns:p14="http://schemas.microsoft.com/office/powerpoint/2010/main" val="2209160377"/>
      </p:ext>
    </p:extLst>
  </p:cSld>
  <p:clrMapOvr>
    <a:masterClrMapping/>
  </p:clrMapOvr>
</p:sld>
</file>

<file path=ppt/slides/slide1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AEBFD4C8-A346-30A9-3B70-EE4EE3014A58}"/>
              </a:ext>
            </a:extLst>
          </p:cNvPr>
          <p:cNvSpPr>
            <a:spLocks noGrp="1"/>
          </p:cNvSpPr>
          <p:nvPr>
            <p:ph type="title"/>
          </p:nvPr>
        </p:nvSpPr>
        <p:spPr/>
        <p:txBody>
          <a:bodyPr/>
          <a:lstStyle/>
          <a:p>
            <a:r>
              <a:rPr lang="en-US" dirty="0"/>
              <a:t>Prevention Tips</a:t>
            </a:r>
          </a:p>
        </p:txBody>
      </p:sp>
      <p:sp>
        <p:nvSpPr>
          <p:cNvPr id="3" name="Content Placeholder 2" descr="" title="">
            <a:extLst>
              <a:ext uri="{FF2B5EF4-FFF2-40B4-BE49-F238E27FC236}">
                <a16:creationId xmlns:a16="http://schemas.microsoft.com/office/drawing/2014/main" id="{9DF17D83-8B3B-DBB7-7D4E-11983386FDB0}"/>
              </a:ext>
            </a:extLst>
          </p:cNvPr>
          <p:cNvSpPr>
            <a:spLocks noGrp="1"/>
          </p:cNvSpPr>
          <p:nvPr>
            <p:ph idx="1"/>
          </p:nvPr>
        </p:nvSpPr>
        <p:spPr/>
        <p:txBody>
          <a:bodyPr/>
          <a:lstStyle/>
          <a:p>
            <a:r>
              <a:rPr lang="en-US" b="1" dirty="0"/>
              <a:t>If you're leasing or using minerals, record leases and usage agreements to prevent adverse claims.</a:t>
            </a:r>
          </a:p>
          <a:p>
            <a:r>
              <a:rPr lang="en-US" b="1" dirty="0"/>
              <a:t>If you’re a mineral owner, monitor for unauthorized </a:t>
            </a:r>
            <a:r>
              <a:rPr lang="en-US" b="1"/>
              <a:t>extraction (well </a:t>
            </a:r>
            <a:r>
              <a:rPr lang="en-US" b="1" dirty="0"/>
              <a:t>permits, royalty payments, etc.).</a:t>
            </a:r>
          </a:p>
        </p:txBody>
      </p:sp>
      <p:sp>
        <p:nvSpPr>
          <p:cNvPr id="4" name="Slide Number Placeholder 3" descr="" title="">
            <a:extLst>
              <a:ext uri="{FF2B5EF4-FFF2-40B4-BE49-F238E27FC236}">
                <a16:creationId xmlns:a16="http://schemas.microsoft.com/office/drawing/2014/main" id="{2AADA2A0-0D90-BE1A-0969-6E275E41E8B5}"/>
              </a:ext>
            </a:extLst>
          </p:cNvPr>
          <p:cNvSpPr>
            <a:spLocks noGrp="1"/>
          </p:cNvSpPr>
          <p:nvPr>
            <p:ph type="sldNum" sz="quarter" idx="12"/>
          </p:nvPr>
        </p:nvSpPr>
        <p:spPr/>
        <p:txBody>
          <a:bodyPr/>
          <a:lstStyle/>
          <a:p>
            <a:fld id="{6FBEF3F8-AC63-49C2-AA28-C35350CAEC53}" type="slidenum">
              <a:rPr lang="en-US" smtClean="0"/>
              <a:pPr/>
              <a:t>18</a:t>
            </a:fld>
            <a:endParaRPr lang="en-US" dirty="0"/>
          </a:p>
        </p:txBody>
      </p:sp>
    </p:spTree>
    <p:extLst>
      <p:ext uri="{BB962C8B-B14F-4D97-AF65-F5344CB8AC3E}">
        <p14:creationId xmlns:p14="http://schemas.microsoft.com/office/powerpoint/2010/main" val="1915894894"/>
      </p:ext>
    </p:extLst>
  </p:cSld>
  <p:clrMapOvr>
    <a:masterClrMapping/>
  </p:clrMapOvr>
</p:sld>
</file>

<file path=ppt/slides/slide1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F8688742-8510-F19F-4C74-D8301B7C39AE}"/>
              </a:ext>
            </a:extLst>
          </p:cNvPr>
          <p:cNvSpPr>
            <a:spLocks noGrp="1"/>
          </p:cNvSpPr>
          <p:nvPr>
            <p:ph type="title"/>
          </p:nvPr>
        </p:nvSpPr>
        <p:spPr/>
        <p:txBody>
          <a:bodyPr/>
          <a:lstStyle/>
          <a:p>
            <a:r>
              <a:rPr lang="en-US" dirty="0"/>
              <a:t>Recent Legislative Developments</a:t>
            </a:r>
          </a:p>
        </p:txBody>
      </p:sp>
      <p:sp>
        <p:nvSpPr>
          <p:cNvPr id="3" name="Content Placeholder 2" descr="" title="">
            <a:extLst>
              <a:ext uri="{FF2B5EF4-FFF2-40B4-BE49-F238E27FC236}">
                <a16:creationId xmlns:a16="http://schemas.microsoft.com/office/drawing/2014/main" id="{02793538-1E40-98C9-A252-FEEDF2CD42F9}"/>
              </a:ext>
            </a:extLst>
          </p:cNvPr>
          <p:cNvSpPr>
            <a:spLocks noGrp="1"/>
          </p:cNvSpPr>
          <p:nvPr>
            <p:ph idx="1"/>
          </p:nvPr>
        </p:nvSpPr>
        <p:spPr/>
        <p:txBody>
          <a:bodyPr>
            <a:normAutofit fontScale="70000" lnSpcReduction="20000"/>
          </a:bodyPr>
          <a:lstStyle/>
          <a:p>
            <a:r>
              <a:rPr lang="en-US" b="1" u="sng" dirty="0"/>
              <a:t>HB 2924 (2025)</a:t>
            </a:r>
            <a:r>
              <a:rPr lang="en-US" dirty="0"/>
              <a:t>:</a:t>
            </a:r>
          </a:p>
          <a:p>
            <a:pPr lvl="1"/>
            <a:r>
              <a:rPr lang="en-US" dirty="0"/>
              <a:t>Introduced due to concerns about fairness to original title holders.</a:t>
            </a:r>
          </a:p>
          <a:p>
            <a:pPr lvl="1"/>
            <a:r>
              <a:rPr lang="en-US" dirty="0"/>
              <a:t>Reflects a national trend in some jurisdictions to curtail or eliminate adverse possession.</a:t>
            </a:r>
          </a:p>
          <a:p>
            <a:r>
              <a:rPr lang="en-US" b="1" u="sng" dirty="0"/>
              <a:t>Key Provisions</a:t>
            </a:r>
            <a:r>
              <a:rPr lang="en-US" dirty="0"/>
              <a:t>:</a:t>
            </a:r>
          </a:p>
          <a:p>
            <a:pPr lvl="1"/>
            <a:r>
              <a:rPr lang="en-US" dirty="0"/>
              <a:t>Repeals the 10-year limitation for recovery of land.</a:t>
            </a:r>
          </a:p>
          <a:p>
            <a:pPr lvl="1"/>
            <a:r>
              <a:rPr lang="en-US" dirty="0"/>
              <a:t>Removes language supporting adverse possession doctrine entirely.</a:t>
            </a:r>
          </a:p>
          <a:p>
            <a:r>
              <a:rPr lang="en-US" b="1" u="sng" dirty="0"/>
              <a:t>Legislative Analysis</a:t>
            </a:r>
            <a:r>
              <a:rPr lang="en-US" dirty="0"/>
              <a:t>:</a:t>
            </a:r>
          </a:p>
          <a:p>
            <a:pPr lvl="1"/>
            <a:r>
              <a:rPr lang="en-US" dirty="0"/>
              <a:t>Would shift legal risk away from passive owners to long-term users.</a:t>
            </a:r>
          </a:p>
          <a:p>
            <a:pPr lvl="1"/>
            <a:r>
              <a:rPr lang="en-US" dirty="0"/>
              <a:t>May increase litigation over historic land use claims.</a:t>
            </a:r>
          </a:p>
        </p:txBody>
      </p:sp>
      <p:sp>
        <p:nvSpPr>
          <p:cNvPr id="4" name="Slide Number Placeholder 3" descr="" title="">
            <a:extLst>
              <a:ext uri="{FF2B5EF4-FFF2-40B4-BE49-F238E27FC236}">
                <a16:creationId xmlns:a16="http://schemas.microsoft.com/office/drawing/2014/main" id="{FFAD98C9-8887-BB5C-CE8C-D3E361970FB3}"/>
              </a:ext>
            </a:extLst>
          </p:cNvPr>
          <p:cNvSpPr>
            <a:spLocks noGrp="1"/>
          </p:cNvSpPr>
          <p:nvPr>
            <p:ph type="sldNum" sz="quarter" idx="12"/>
          </p:nvPr>
        </p:nvSpPr>
        <p:spPr/>
        <p:txBody>
          <a:bodyPr/>
          <a:lstStyle/>
          <a:p>
            <a:fld id="{6FBEF3F8-AC63-49C2-AA28-C35350CAEC53}" type="slidenum">
              <a:rPr lang="en-US" smtClean="0"/>
              <a:pPr/>
              <a:t>19</a:t>
            </a:fld>
            <a:endParaRPr lang="en-US" dirty="0"/>
          </a:p>
        </p:txBody>
      </p:sp>
    </p:spTree>
    <p:extLst>
      <p:ext uri="{BB962C8B-B14F-4D97-AF65-F5344CB8AC3E}">
        <p14:creationId xmlns:p14="http://schemas.microsoft.com/office/powerpoint/2010/main" val="2350059098"/>
      </p:ext>
    </p:extLst>
  </p:cSld>
  <p:clrMapOvr>
    <a:masterClrMapping/>
  </p:clrMapOvr>
</p:sld>
</file>

<file path=ppt/slides/slide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0319665E-1F9B-589F-2699-D0E59016FD6F}"/>
              </a:ext>
            </a:extLst>
          </p:cNvPr>
          <p:cNvSpPr>
            <a:spLocks noGrp="1"/>
          </p:cNvSpPr>
          <p:nvPr>
            <p:ph type="title"/>
          </p:nvPr>
        </p:nvSpPr>
        <p:spPr/>
        <p:txBody>
          <a:bodyPr/>
          <a:lstStyle/>
          <a:p>
            <a:r>
              <a:rPr lang="en-US" dirty="0"/>
              <a:t>Introduction</a:t>
            </a:r>
          </a:p>
        </p:txBody>
      </p:sp>
      <p:sp>
        <p:nvSpPr>
          <p:cNvPr id="3" name="Content Placeholder 2" descr="" title="">
            <a:extLst>
              <a:ext uri="{FF2B5EF4-FFF2-40B4-BE49-F238E27FC236}">
                <a16:creationId xmlns:a16="http://schemas.microsoft.com/office/drawing/2014/main" id="{AA9BD626-E20E-53ED-7B43-BBC6A6A3244B}"/>
              </a:ext>
            </a:extLst>
          </p:cNvPr>
          <p:cNvSpPr>
            <a:spLocks noGrp="1"/>
          </p:cNvSpPr>
          <p:nvPr>
            <p:ph idx="1"/>
          </p:nvPr>
        </p:nvSpPr>
        <p:spPr/>
        <p:txBody>
          <a:bodyPr>
            <a:normAutofit lnSpcReduction="10000"/>
          </a:bodyPr>
          <a:lstStyle/>
          <a:p>
            <a:r>
              <a:rPr lang="en-US" b="1" dirty="0"/>
              <a:t>Definition</a:t>
            </a:r>
            <a:r>
              <a:rPr lang="en-US" dirty="0"/>
              <a:t>: Adverse possession is a legal doctrine allowing someone to acquire legal title to land under specific conditions.</a:t>
            </a:r>
          </a:p>
          <a:p>
            <a:r>
              <a:rPr lang="en-US" b="1" dirty="0"/>
              <a:t>Historical Context</a:t>
            </a:r>
            <a:r>
              <a:rPr lang="en-US" dirty="0"/>
              <a:t>: Rooted in common law, aimed at encouraging land use and penalizing neglectful landowners.</a:t>
            </a:r>
          </a:p>
          <a:p>
            <a:r>
              <a:rPr lang="en-US" b="1" dirty="0"/>
              <a:t>West Virginia's Specificity</a:t>
            </a:r>
            <a:r>
              <a:rPr lang="en-US" dirty="0"/>
              <a:t>: WV adheres to traditional common law elements but has nuances shaped by its topography, land-use patterns, and case law.</a:t>
            </a:r>
          </a:p>
        </p:txBody>
      </p:sp>
      <p:sp>
        <p:nvSpPr>
          <p:cNvPr id="4" name="Slide Number Placeholder 3" descr="" title="">
            <a:extLst>
              <a:ext uri="{FF2B5EF4-FFF2-40B4-BE49-F238E27FC236}">
                <a16:creationId xmlns:a16="http://schemas.microsoft.com/office/drawing/2014/main" id="{80AFD5D3-AE6A-7063-7D1C-09F1BABC761F}"/>
              </a:ext>
            </a:extLst>
          </p:cNvPr>
          <p:cNvSpPr>
            <a:spLocks noGrp="1"/>
          </p:cNvSpPr>
          <p:nvPr>
            <p:ph type="sldNum" sz="quarter" idx="12"/>
          </p:nvPr>
        </p:nvSpPr>
        <p:spPr/>
        <p:txBody>
          <a:bodyPr/>
          <a:lstStyle/>
          <a:p>
            <a:fld id="{6FBEF3F8-AC63-49C2-AA28-C35350CAEC53}" type="slidenum">
              <a:rPr lang="en-US" smtClean="0"/>
              <a:pPr/>
              <a:t>2</a:t>
            </a:fld>
            <a:endParaRPr lang="en-US" dirty="0"/>
          </a:p>
        </p:txBody>
      </p:sp>
    </p:spTree>
    <p:extLst>
      <p:ext uri="{BB962C8B-B14F-4D97-AF65-F5344CB8AC3E}">
        <p14:creationId xmlns:p14="http://schemas.microsoft.com/office/powerpoint/2010/main" val="1932077624"/>
      </p:ext>
    </p:extLst>
  </p:cSld>
  <p:clrMapOvr>
    <a:masterClrMapping/>
  </p:clrMapOvr>
</p:sld>
</file>

<file path=ppt/slides/slide2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DBE1FD15-7C54-68D3-458C-0A8C771CB90A}"/>
              </a:ext>
            </a:extLst>
          </p:cNvPr>
          <p:cNvSpPr>
            <a:spLocks noGrp="1"/>
          </p:cNvSpPr>
          <p:nvPr>
            <p:ph type="title"/>
          </p:nvPr>
        </p:nvSpPr>
        <p:spPr/>
        <p:txBody>
          <a:bodyPr/>
          <a:lstStyle/>
          <a:p>
            <a:r>
              <a:rPr lang="en-US" dirty="0"/>
              <a:t>Possible Legislative </a:t>
            </a:r>
            <a:br>
              <a:rPr lang="en-US" dirty="0"/>
            </a:br>
            <a:r>
              <a:rPr lang="en-US" dirty="0"/>
              <a:t>Limitations</a:t>
            </a:r>
          </a:p>
        </p:txBody>
      </p:sp>
      <p:sp>
        <p:nvSpPr>
          <p:cNvPr id="3" name="Content Placeholder 2" descr="" title="">
            <a:extLst>
              <a:ext uri="{FF2B5EF4-FFF2-40B4-BE49-F238E27FC236}">
                <a16:creationId xmlns:a16="http://schemas.microsoft.com/office/drawing/2014/main" id="{EE6A5057-D4F4-4992-C23A-3DCFA29F9084}"/>
              </a:ext>
            </a:extLst>
          </p:cNvPr>
          <p:cNvSpPr>
            <a:spLocks noGrp="1"/>
          </p:cNvSpPr>
          <p:nvPr>
            <p:ph idx="1"/>
          </p:nvPr>
        </p:nvSpPr>
        <p:spPr/>
        <p:txBody>
          <a:bodyPr/>
          <a:lstStyle/>
          <a:p>
            <a:r>
              <a:rPr lang="en-US" dirty="0"/>
              <a:t>Good Faith Requirement</a:t>
            </a:r>
          </a:p>
          <a:p>
            <a:r>
              <a:rPr lang="en-US" dirty="0"/>
              <a:t>Tax Payment Requirement</a:t>
            </a:r>
          </a:p>
          <a:p>
            <a:r>
              <a:rPr lang="en-US" dirty="0"/>
              <a:t>Extend Time Period</a:t>
            </a:r>
          </a:p>
          <a:p>
            <a:r>
              <a:rPr lang="en-US" dirty="0"/>
              <a:t>Require the Adverse Possessor to compensate title holder “actual value”</a:t>
            </a:r>
          </a:p>
          <a:p>
            <a:r>
              <a:rPr lang="en-US" dirty="0"/>
              <a:t>Notice Requirement</a:t>
            </a:r>
          </a:p>
        </p:txBody>
      </p:sp>
      <p:sp>
        <p:nvSpPr>
          <p:cNvPr id="4" name="Slide Number Placeholder 3" descr="" title="">
            <a:extLst>
              <a:ext uri="{FF2B5EF4-FFF2-40B4-BE49-F238E27FC236}">
                <a16:creationId xmlns:a16="http://schemas.microsoft.com/office/drawing/2014/main" id="{7A771203-568A-09DD-F102-841C5BFF3FCC}"/>
              </a:ext>
            </a:extLst>
          </p:cNvPr>
          <p:cNvSpPr>
            <a:spLocks noGrp="1"/>
          </p:cNvSpPr>
          <p:nvPr>
            <p:ph type="sldNum" sz="quarter" idx="12"/>
          </p:nvPr>
        </p:nvSpPr>
        <p:spPr/>
        <p:txBody>
          <a:bodyPr/>
          <a:lstStyle/>
          <a:p>
            <a:fld id="{6FBEF3F8-AC63-49C2-AA28-C35350CAEC53}" type="slidenum">
              <a:rPr lang="en-US" smtClean="0"/>
              <a:pPr/>
              <a:t>20</a:t>
            </a:fld>
            <a:endParaRPr lang="en-US" dirty="0"/>
          </a:p>
        </p:txBody>
      </p:sp>
    </p:spTree>
    <p:extLst>
      <p:ext uri="{BB962C8B-B14F-4D97-AF65-F5344CB8AC3E}">
        <p14:creationId xmlns:p14="http://schemas.microsoft.com/office/powerpoint/2010/main" val="217832671"/>
      </p:ext>
    </p:extLst>
  </p:cSld>
  <p:clrMapOvr>
    <a:masterClrMapping/>
  </p:clrMapOvr>
</p:sld>
</file>

<file path=ppt/slides/slide2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7111C554-8021-BD09-369B-CD81C5930BAD}"/>
              </a:ext>
            </a:extLst>
          </p:cNvPr>
          <p:cNvSpPr>
            <a:spLocks noGrp="1"/>
          </p:cNvSpPr>
          <p:nvPr>
            <p:ph type="title"/>
          </p:nvPr>
        </p:nvSpPr>
        <p:spPr/>
        <p:txBody>
          <a:bodyPr/>
          <a:lstStyle/>
          <a:p>
            <a:r>
              <a:rPr lang="en-US" dirty="0"/>
              <a:t>Questions</a:t>
            </a:r>
          </a:p>
        </p:txBody>
      </p:sp>
      <p:sp>
        <p:nvSpPr>
          <p:cNvPr id="3" name="Content Placeholder 2" descr="" title="">
            <a:extLst>
              <a:ext uri="{FF2B5EF4-FFF2-40B4-BE49-F238E27FC236}">
                <a16:creationId xmlns:a16="http://schemas.microsoft.com/office/drawing/2014/main" id="{BC521530-B488-ACDF-AAE1-95AB5D89770F}"/>
              </a:ext>
            </a:extLst>
          </p:cNvPr>
          <p:cNvSpPr>
            <a:spLocks noGrp="1"/>
          </p:cNvSpPr>
          <p:nvPr>
            <p:ph idx="1"/>
          </p:nvPr>
        </p:nvSpPr>
        <p:spPr/>
        <p:txBody>
          <a:bodyPr/>
          <a:lstStyle/>
          <a:p>
            <a:endParaRPr lang="en-US" dirty="0"/>
          </a:p>
        </p:txBody>
      </p:sp>
      <p:sp>
        <p:nvSpPr>
          <p:cNvPr id="4" name="Slide Number Placeholder 3" descr="" title="">
            <a:extLst>
              <a:ext uri="{FF2B5EF4-FFF2-40B4-BE49-F238E27FC236}">
                <a16:creationId xmlns:a16="http://schemas.microsoft.com/office/drawing/2014/main" id="{A05FBA87-21C3-A156-597E-BA7D8996DE1C}"/>
              </a:ext>
            </a:extLst>
          </p:cNvPr>
          <p:cNvSpPr>
            <a:spLocks noGrp="1"/>
          </p:cNvSpPr>
          <p:nvPr>
            <p:ph type="sldNum" sz="quarter" idx="12"/>
          </p:nvPr>
        </p:nvSpPr>
        <p:spPr/>
        <p:txBody>
          <a:bodyPr/>
          <a:lstStyle/>
          <a:p>
            <a:fld id="{6FBEF3F8-AC63-49C2-AA28-C35350CAEC53}" type="slidenum">
              <a:rPr lang="en-US" smtClean="0"/>
              <a:pPr/>
              <a:t>21</a:t>
            </a:fld>
            <a:endParaRPr lang="en-US" dirty="0"/>
          </a:p>
        </p:txBody>
      </p:sp>
    </p:spTree>
    <p:extLst>
      <p:ext uri="{BB962C8B-B14F-4D97-AF65-F5344CB8AC3E}">
        <p14:creationId xmlns:p14="http://schemas.microsoft.com/office/powerpoint/2010/main" val="1851093982"/>
      </p:ext>
    </p:extLst>
  </p:cSld>
  <p:clrMapOvr>
    <a:masterClrMapping/>
  </p:clrMapOvr>
</p:sld>
</file>

<file path=ppt/slides/slide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E0A93D2B-FD0C-E5A4-5808-D96EDA9941C5}"/>
              </a:ext>
            </a:extLst>
          </p:cNvPr>
          <p:cNvSpPr>
            <a:spLocks noGrp="1"/>
          </p:cNvSpPr>
          <p:nvPr>
            <p:ph type="title"/>
          </p:nvPr>
        </p:nvSpPr>
        <p:spPr/>
        <p:txBody>
          <a:bodyPr/>
          <a:lstStyle/>
          <a:p>
            <a:r>
              <a:rPr lang="en-US" dirty="0"/>
              <a:t>Legal Basis in West Virginia</a:t>
            </a:r>
          </a:p>
        </p:txBody>
      </p:sp>
      <p:sp>
        <p:nvSpPr>
          <p:cNvPr id="3" name="Content Placeholder 2" descr="" title="">
            <a:extLst>
              <a:ext uri="{FF2B5EF4-FFF2-40B4-BE49-F238E27FC236}">
                <a16:creationId xmlns:a16="http://schemas.microsoft.com/office/drawing/2014/main" id="{1B8F439C-826A-B049-696A-C538CC7D0F2C}"/>
              </a:ext>
            </a:extLst>
          </p:cNvPr>
          <p:cNvSpPr>
            <a:spLocks noGrp="1"/>
          </p:cNvSpPr>
          <p:nvPr>
            <p:ph idx="1"/>
          </p:nvPr>
        </p:nvSpPr>
        <p:spPr/>
        <p:txBody>
          <a:bodyPr>
            <a:normAutofit/>
          </a:bodyPr>
          <a:lstStyle/>
          <a:p>
            <a:endParaRPr lang="en-US" dirty="0"/>
          </a:p>
          <a:p>
            <a:r>
              <a:rPr lang="en-US" dirty="0"/>
              <a:t>West Virginia Code § 55-2-1</a:t>
            </a:r>
          </a:p>
          <a:p>
            <a:r>
              <a:rPr lang="en-US" dirty="0"/>
              <a:t>Common law principles recognized by WV Courts</a:t>
            </a:r>
          </a:p>
          <a:p>
            <a:pPr marL="0" indent="0">
              <a:buNone/>
            </a:pPr>
            <a:endParaRPr lang="en-US" dirty="0"/>
          </a:p>
        </p:txBody>
      </p:sp>
      <p:sp>
        <p:nvSpPr>
          <p:cNvPr id="4" name="Slide Number Placeholder 3" descr="" title="">
            <a:extLst>
              <a:ext uri="{FF2B5EF4-FFF2-40B4-BE49-F238E27FC236}">
                <a16:creationId xmlns:a16="http://schemas.microsoft.com/office/drawing/2014/main" id="{D6D8D78C-02F4-EFFF-FB20-163479AED908}"/>
              </a:ext>
            </a:extLst>
          </p:cNvPr>
          <p:cNvSpPr>
            <a:spLocks noGrp="1"/>
          </p:cNvSpPr>
          <p:nvPr>
            <p:ph type="sldNum" sz="quarter" idx="12"/>
          </p:nvPr>
        </p:nvSpPr>
        <p:spPr/>
        <p:txBody>
          <a:bodyPr/>
          <a:lstStyle/>
          <a:p>
            <a:fld id="{6FBEF3F8-AC63-49C2-AA28-C35350CAEC53}" type="slidenum">
              <a:rPr lang="en-US" smtClean="0"/>
              <a:pPr/>
              <a:t>3</a:t>
            </a:fld>
            <a:endParaRPr lang="en-US" dirty="0"/>
          </a:p>
        </p:txBody>
      </p:sp>
    </p:spTree>
    <p:extLst>
      <p:ext uri="{BB962C8B-B14F-4D97-AF65-F5344CB8AC3E}">
        <p14:creationId xmlns:p14="http://schemas.microsoft.com/office/powerpoint/2010/main" val="3143816599"/>
      </p:ext>
    </p:extLst>
  </p:cSld>
  <p:clrMapOvr>
    <a:masterClrMapping/>
  </p:clrMapOvr>
</p:sld>
</file>

<file path=ppt/slides/slide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52CE90AA-BC0A-0D29-204B-4D6B7C0E55CF}"/>
              </a:ext>
            </a:extLst>
          </p:cNvPr>
          <p:cNvSpPr>
            <a:spLocks noGrp="1"/>
          </p:cNvSpPr>
          <p:nvPr>
            <p:ph type="title"/>
          </p:nvPr>
        </p:nvSpPr>
        <p:spPr/>
        <p:txBody>
          <a:bodyPr/>
          <a:lstStyle/>
          <a:p>
            <a:r>
              <a:rPr lang="en-US" dirty="0"/>
              <a:t>Statutory Provisions</a:t>
            </a:r>
          </a:p>
        </p:txBody>
      </p:sp>
      <p:sp>
        <p:nvSpPr>
          <p:cNvPr id="3" name="Content Placeholder 2" descr="" title="">
            <a:extLst>
              <a:ext uri="{FF2B5EF4-FFF2-40B4-BE49-F238E27FC236}">
                <a16:creationId xmlns:a16="http://schemas.microsoft.com/office/drawing/2014/main" id="{C5B7A1B5-3564-FAC6-C235-EBE3B2AE37E1}"/>
              </a:ext>
            </a:extLst>
          </p:cNvPr>
          <p:cNvSpPr>
            <a:spLocks noGrp="1"/>
          </p:cNvSpPr>
          <p:nvPr>
            <p:ph idx="1"/>
          </p:nvPr>
        </p:nvSpPr>
        <p:spPr/>
        <p:txBody>
          <a:bodyPr>
            <a:normAutofit fontScale="70000" lnSpcReduction="20000"/>
          </a:bodyPr>
          <a:lstStyle/>
          <a:p>
            <a:pPr marL="0" indent="0">
              <a:buNone/>
            </a:pPr>
            <a:r>
              <a:rPr lang="en-US" b="1" dirty="0"/>
              <a:t>§55-2-1. Entry upon or recovery of lands.</a:t>
            </a:r>
          </a:p>
          <a:p>
            <a:r>
              <a:rPr lang="en-US" dirty="0"/>
              <a:t>No person shall make an entry on, or bring an action to recover, any land, </a:t>
            </a:r>
            <a:r>
              <a:rPr lang="en-US" u="sng" dirty="0"/>
              <a:t>but within ten years</a:t>
            </a:r>
            <a:r>
              <a:rPr lang="en-US" dirty="0"/>
              <a:t> next after the time at which the right to make such entry or to bring such action shall have first accrued to himself or to some person through whom he claims.</a:t>
            </a:r>
          </a:p>
          <a:p>
            <a:pPr marL="0" indent="0">
              <a:buNone/>
            </a:pPr>
            <a:r>
              <a:rPr lang="en-US" b="1" dirty="0"/>
              <a:t>§55-2-</a:t>
            </a:r>
            <a:r>
              <a:rPr lang="en-US" b="1" dirty="0" err="1"/>
              <a:t>1a</a:t>
            </a:r>
            <a:r>
              <a:rPr lang="en-US" b="1" dirty="0"/>
              <a:t>. Ownership or possession of surface of lands after severance of minerals not adverse to owner of minerals.</a:t>
            </a:r>
          </a:p>
          <a:p>
            <a:r>
              <a:rPr lang="en-US" dirty="0"/>
              <a:t>Whenever title to any minerals in land and the rights appurtenant thereto have been, or shall hereafter be, severed from title to the surface, the continuity of the possession of such minerals and the rights appurtenant thereto shall not be deemed to have been broken by such severance; and </a:t>
            </a:r>
            <a:r>
              <a:rPr lang="en-US" u="sng" dirty="0"/>
              <a:t>ownership or possession of the surface after severance shall not be adverse to the interests of the owner or owners of such minerals and appurtenant rights</a:t>
            </a:r>
            <a:r>
              <a:rPr lang="en-US" dirty="0"/>
              <a:t>.</a:t>
            </a:r>
          </a:p>
        </p:txBody>
      </p:sp>
      <p:sp>
        <p:nvSpPr>
          <p:cNvPr id="4" name="Slide Number Placeholder 3" descr="" title="">
            <a:extLst>
              <a:ext uri="{FF2B5EF4-FFF2-40B4-BE49-F238E27FC236}">
                <a16:creationId xmlns:a16="http://schemas.microsoft.com/office/drawing/2014/main" id="{EACB9B81-9079-0DFE-8893-C5906743EEDE}"/>
              </a:ext>
            </a:extLst>
          </p:cNvPr>
          <p:cNvSpPr>
            <a:spLocks noGrp="1"/>
          </p:cNvSpPr>
          <p:nvPr>
            <p:ph type="sldNum" sz="quarter" idx="12"/>
          </p:nvPr>
        </p:nvSpPr>
        <p:spPr/>
        <p:txBody>
          <a:bodyPr/>
          <a:lstStyle/>
          <a:p>
            <a:fld id="{6FBEF3F8-AC63-49C2-AA28-C35350CAEC53}" type="slidenum">
              <a:rPr lang="en-US" smtClean="0"/>
              <a:pPr/>
              <a:t>4</a:t>
            </a:fld>
            <a:endParaRPr lang="en-US" dirty="0"/>
          </a:p>
        </p:txBody>
      </p:sp>
    </p:spTree>
    <p:extLst>
      <p:ext uri="{BB962C8B-B14F-4D97-AF65-F5344CB8AC3E}">
        <p14:creationId xmlns:p14="http://schemas.microsoft.com/office/powerpoint/2010/main" val="3728347160"/>
      </p:ext>
    </p:extLst>
  </p:cSld>
  <p:clrMapOvr>
    <a:masterClrMapping/>
  </p:clrMapOvr>
</p:sld>
</file>

<file path=ppt/slides/slide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B01E6EDD-9A58-4812-9D92-06F14DB4F86B}"/>
              </a:ext>
            </a:extLst>
          </p:cNvPr>
          <p:cNvSpPr>
            <a:spLocks noGrp="1"/>
          </p:cNvSpPr>
          <p:nvPr>
            <p:ph type="title"/>
          </p:nvPr>
        </p:nvSpPr>
        <p:spPr/>
        <p:txBody>
          <a:bodyPr/>
          <a:lstStyle/>
          <a:p>
            <a:r>
              <a:rPr lang="en-US" dirty="0"/>
              <a:t>Case Law Illustration</a:t>
            </a:r>
          </a:p>
        </p:txBody>
      </p:sp>
      <p:sp>
        <p:nvSpPr>
          <p:cNvPr id="3" name="Content Placeholder 2" descr="" title="">
            <a:extLst>
              <a:ext uri="{FF2B5EF4-FFF2-40B4-BE49-F238E27FC236}">
                <a16:creationId xmlns:a16="http://schemas.microsoft.com/office/drawing/2014/main" id="{352D5808-4DD8-1738-E819-7AD5A8228A1C}"/>
              </a:ext>
            </a:extLst>
          </p:cNvPr>
          <p:cNvSpPr>
            <a:spLocks noGrp="1"/>
          </p:cNvSpPr>
          <p:nvPr>
            <p:ph idx="1"/>
          </p:nvPr>
        </p:nvSpPr>
        <p:spPr/>
        <p:txBody>
          <a:bodyPr>
            <a:normAutofit fontScale="85000" lnSpcReduction="20000"/>
          </a:bodyPr>
          <a:lstStyle/>
          <a:p>
            <a:r>
              <a:rPr lang="en-US" i="1" dirty="0" err="1"/>
              <a:t>Toothman</a:t>
            </a:r>
            <a:r>
              <a:rPr lang="en-US" i="1" dirty="0"/>
              <a:t> v. Courtney</a:t>
            </a:r>
            <a:r>
              <a:rPr lang="en-US" dirty="0"/>
              <a:t>, 62 S.E. 463 (W. Va. 1908)</a:t>
            </a:r>
          </a:p>
          <a:p>
            <a:pPr lvl="1"/>
            <a:r>
              <a:rPr lang="en-US" dirty="0"/>
              <a:t>Facts</a:t>
            </a:r>
          </a:p>
          <a:p>
            <a:pPr lvl="2"/>
            <a:r>
              <a:rPr lang="en-US" dirty="0"/>
              <a:t>Plaintiff (</a:t>
            </a:r>
            <a:r>
              <a:rPr lang="en-US" dirty="0" err="1"/>
              <a:t>Toothman</a:t>
            </a:r>
            <a:r>
              <a:rPr lang="en-US" dirty="0"/>
              <a:t>) brought a suit to recover possession of a tract of land.</a:t>
            </a:r>
          </a:p>
          <a:p>
            <a:pPr lvl="2"/>
            <a:r>
              <a:rPr lang="en-US" dirty="0"/>
              <a:t>Defendant (Courtney) had occupied and cultivated a portion of the land for more than 10 years, claiming ownership.</a:t>
            </a:r>
          </a:p>
          <a:p>
            <a:pPr lvl="2"/>
            <a:r>
              <a:rPr lang="en-US" dirty="0"/>
              <a:t>The dispute centered around whether Courtney’s occupation met the elements of adverse possession, particularly hostility and continuity.</a:t>
            </a:r>
          </a:p>
          <a:p>
            <a:pPr lvl="1"/>
            <a:r>
              <a:rPr lang="en-US" dirty="0"/>
              <a:t>The court emphasized that hostility does not mean ill will, but rather an assertion of ownership inconsistent with the rights of the true owner.</a:t>
            </a:r>
          </a:p>
          <a:p>
            <a:pPr lvl="1"/>
            <a:r>
              <a:rPr lang="en-US" dirty="0"/>
              <a:t>Set precedent for how WV courts view long-term occupation under claim of right.</a:t>
            </a:r>
          </a:p>
        </p:txBody>
      </p:sp>
      <p:sp>
        <p:nvSpPr>
          <p:cNvPr id="4" name="Slide Number Placeholder 3" descr="" title="">
            <a:extLst>
              <a:ext uri="{FF2B5EF4-FFF2-40B4-BE49-F238E27FC236}">
                <a16:creationId xmlns:a16="http://schemas.microsoft.com/office/drawing/2014/main" id="{D5CDDBB7-DF39-D516-425E-F39C5AF516CB}"/>
              </a:ext>
            </a:extLst>
          </p:cNvPr>
          <p:cNvSpPr>
            <a:spLocks noGrp="1"/>
          </p:cNvSpPr>
          <p:nvPr>
            <p:ph type="sldNum" sz="quarter" idx="12"/>
          </p:nvPr>
        </p:nvSpPr>
        <p:spPr/>
        <p:txBody>
          <a:bodyPr/>
          <a:lstStyle/>
          <a:p>
            <a:fld id="{6FBEF3F8-AC63-49C2-AA28-C35350CAEC53}" type="slidenum">
              <a:rPr lang="en-US" smtClean="0"/>
              <a:pPr/>
              <a:t>5</a:t>
            </a:fld>
            <a:endParaRPr lang="en-US" dirty="0"/>
          </a:p>
        </p:txBody>
      </p:sp>
    </p:spTree>
    <p:extLst>
      <p:ext uri="{BB962C8B-B14F-4D97-AF65-F5344CB8AC3E}">
        <p14:creationId xmlns:p14="http://schemas.microsoft.com/office/powerpoint/2010/main" val="615619330"/>
      </p:ext>
    </p:extLst>
  </p:cSld>
  <p:clrMapOvr>
    <a:masterClrMapping/>
  </p:clrMapOvr>
</p:sld>
</file>

<file path=ppt/slides/slide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743BB3B0-BC64-9914-08F1-343D552FD2A9}"/>
              </a:ext>
            </a:extLst>
          </p:cNvPr>
          <p:cNvSpPr>
            <a:spLocks noGrp="1"/>
          </p:cNvSpPr>
          <p:nvPr>
            <p:ph type="title"/>
          </p:nvPr>
        </p:nvSpPr>
        <p:spPr/>
        <p:txBody>
          <a:bodyPr/>
          <a:lstStyle/>
          <a:p>
            <a:r>
              <a:rPr lang="en-US" dirty="0"/>
              <a:t>Elements Required for </a:t>
            </a:r>
            <a:br>
              <a:rPr lang="en-US" dirty="0"/>
            </a:br>
            <a:r>
              <a:rPr lang="en-US" dirty="0"/>
              <a:t>Adverse Possession in WV</a:t>
            </a:r>
          </a:p>
        </p:txBody>
      </p:sp>
      <p:sp>
        <p:nvSpPr>
          <p:cNvPr id="3" name="Content Placeholder 2" descr="" title="">
            <a:extLst>
              <a:ext uri="{FF2B5EF4-FFF2-40B4-BE49-F238E27FC236}">
                <a16:creationId xmlns:a16="http://schemas.microsoft.com/office/drawing/2014/main" id="{A77981E3-3951-5CA8-29C6-4FAD886A61F5}"/>
              </a:ext>
            </a:extLst>
          </p:cNvPr>
          <p:cNvSpPr>
            <a:spLocks noGrp="1"/>
          </p:cNvSpPr>
          <p:nvPr>
            <p:ph idx="1"/>
          </p:nvPr>
        </p:nvSpPr>
        <p:spPr>
          <a:xfrm>
            <a:off x="1484310" y="2456586"/>
            <a:ext cx="10018713" cy="3715613"/>
          </a:xfrm>
        </p:spPr>
        <p:txBody>
          <a:bodyPr>
            <a:normAutofit fontScale="70000" lnSpcReduction="20000"/>
          </a:bodyPr>
          <a:lstStyle/>
          <a:p>
            <a:pPr marL="514350" indent="-514350">
              <a:buFont typeface="+mj-lt"/>
              <a:buAutoNum type="arabicPeriod"/>
            </a:pPr>
            <a:r>
              <a:rPr lang="en-US" b="1" u="sng" dirty="0"/>
              <a:t>Actual Possession</a:t>
            </a:r>
            <a:r>
              <a:rPr lang="en-US" dirty="0"/>
              <a:t>: </a:t>
            </a:r>
          </a:p>
          <a:p>
            <a:pPr marL="457200" lvl="1" indent="0">
              <a:buNone/>
            </a:pPr>
            <a:r>
              <a:rPr lang="en-US" dirty="0"/>
              <a:t>		Must physically use the land (living on it, fencing, farming, etc.)</a:t>
            </a:r>
          </a:p>
          <a:p>
            <a:pPr marL="514350" indent="-514350">
              <a:buFont typeface="+mj-lt"/>
              <a:buAutoNum type="arabicPeriod"/>
            </a:pPr>
            <a:r>
              <a:rPr lang="en-US" b="1" u="sng" dirty="0"/>
              <a:t>Open and Notorious</a:t>
            </a:r>
            <a:r>
              <a:rPr lang="en-US" b="1" dirty="0"/>
              <a:t>:  </a:t>
            </a:r>
          </a:p>
          <a:p>
            <a:pPr marL="457200" lvl="1" indent="0">
              <a:buNone/>
            </a:pPr>
            <a:r>
              <a:rPr lang="en-US" dirty="0"/>
              <a:t>		Possession must be visible and obvious to the true owner.</a:t>
            </a:r>
          </a:p>
          <a:p>
            <a:pPr marL="514350" indent="-514350">
              <a:buFont typeface="+mj-lt"/>
              <a:buAutoNum type="arabicPeriod"/>
            </a:pPr>
            <a:r>
              <a:rPr lang="en-US" b="1" u="sng" dirty="0"/>
              <a:t>Exclusive</a:t>
            </a:r>
            <a:r>
              <a:rPr lang="en-US" b="1" dirty="0"/>
              <a:t>:</a:t>
            </a:r>
          </a:p>
          <a:p>
            <a:pPr marL="457200" lvl="1" indent="0">
              <a:buNone/>
            </a:pPr>
            <a:r>
              <a:rPr lang="en-US" dirty="0"/>
              <a:t>		Possession must not be shared with the true owner or the general public.</a:t>
            </a:r>
          </a:p>
          <a:p>
            <a:pPr marL="514350" indent="-514350">
              <a:buFont typeface="+mj-lt"/>
              <a:buAutoNum type="arabicPeriod"/>
            </a:pPr>
            <a:r>
              <a:rPr lang="en-US" b="1" u="sng" dirty="0"/>
              <a:t>Hostile / Claim of Right / Color of Title</a:t>
            </a:r>
            <a:r>
              <a:rPr lang="en-US" b="1" dirty="0"/>
              <a:t>:</a:t>
            </a:r>
          </a:p>
          <a:p>
            <a:pPr marL="457200" lvl="1" indent="0">
              <a:buNone/>
            </a:pPr>
            <a:r>
              <a:rPr lang="en-US" dirty="0"/>
              <a:t>		Without permission; the possessor must act as if they own the land.</a:t>
            </a:r>
          </a:p>
          <a:p>
            <a:pPr marL="514350" indent="-514350">
              <a:buFont typeface="+mj-lt"/>
              <a:buAutoNum type="arabicPeriod"/>
            </a:pPr>
            <a:r>
              <a:rPr lang="en-US" b="1" u="sng" dirty="0"/>
              <a:t>Continuous and Uninterrupted</a:t>
            </a:r>
            <a:r>
              <a:rPr lang="en-US" b="1" dirty="0"/>
              <a:t>:</a:t>
            </a:r>
          </a:p>
          <a:p>
            <a:pPr marL="457200" lvl="1" indent="0">
              <a:buNone/>
            </a:pPr>
            <a:r>
              <a:rPr lang="en-US" b="1" dirty="0"/>
              <a:t>		</a:t>
            </a:r>
            <a:r>
              <a:rPr lang="en-US" dirty="0"/>
              <a:t>Use must be unbroken for the full statutory period (10 years).  Stacking is allowed.</a:t>
            </a:r>
          </a:p>
        </p:txBody>
      </p:sp>
      <p:sp>
        <p:nvSpPr>
          <p:cNvPr id="4" name="Slide Number Placeholder 3" descr="" title="">
            <a:extLst>
              <a:ext uri="{FF2B5EF4-FFF2-40B4-BE49-F238E27FC236}">
                <a16:creationId xmlns:a16="http://schemas.microsoft.com/office/drawing/2014/main" id="{E4689B16-7CF7-6B86-BB17-DFAFB131A10C}"/>
              </a:ext>
            </a:extLst>
          </p:cNvPr>
          <p:cNvSpPr>
            <a:spLocks noGrp="1"/>
          </p:cNvSpPr>
          <p:nvPr>
            <p:ph type="sldNum" sz="quarter" idx="12"/>
          </p:nvPr>
        </p:nvSpPr>
        <p:spPr/>
        <p:txBody>
          <a:bodyPr/>
          <a:lstStyle/>
          <a:p>
            <a:fld id="{6FBEF3F8-AC63-49C2-AA28-C35350CAEC53}" type="slidenum">
              <a:rPr lang="en-US" smtClean="0"/>
              <a:pPr/>
              <a:t>6</a:t>
            </a:fld>
            <a:endParaRPr lang="en-US" dirty="0"/>
          </a:p>
        </p:txBody>
      </p:sp>
    </p:spTree>
    <p:extLst>
      <p:ext uri="{BB962C8B-B14F-4D97-AF65-F5344CB8AC3E}">
        <p14:creationId xmlns:p14="http://schemas.microsoft.com/office/powerpoint/2010/main" val="1175727314"/>
      </p:ext>
    </p:extLst>
  </p:cSld>
  <p:clrMapOvr>
    <a:masterClrMapping/>
  </p:clrMapOvr>
</p:sld>
</file>

<file path=ppt/slides/slide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DB037C6F-5DDC-99B3-2DEC-105C301EB1AB}"/>
              </a:ext>
            </a:extLst>
          </p:cNvPr>
          <p:cNvSpPr>
            <a:spLocks noGrp="1"/>
          </p:cNvSpPr>
          <p:nvPr>
            <p:ph type="title"/>
          </p:nvPr>
        </p:nvSpPr>
        <p:spPr/>
        <p:txBody>
          <a:bodyPr/>
          <a:lstStyle/>
          <a:p>
            <a:r>
              <a:rPr lang="en-US" dirty="0"/>
              <a:t>Key Concepts</a:t>
            </a:r>
          </a:p>
        </p:txBody>
      </p:sp>
      <p:sp>
        <p:nvSpPr>
          <p:cNvPr id="3" name="Content Placeholder 2" descr="" title="">
            <a:extLst>
              <a:ext uri="{FF2B5EF4-FFF2-40B4-BE49-F238E27FC236}">
                <a16:creationId xmlns:a16="http://schemas.microsoft.com/office/drawing/2014/main" id="{C25BF2DF-8ED9-E11D-81F7-DCF00D4A740D}"/>
              </a:ext>
            </a:extLst>
          </p:cNvPr>
          <p:cNvSpPr>
            <a:spLocks noGrp="1"/>
          </p:cNvSpPr>
          <p:nvPr>
            <p:ph idx="1"/>
          </p:nvPr>
        </p:nvSpPr>
        <p:spPr/>
        <p:txBody>
          <a:bodyPr>
            <a:normAutofit fontScale="92500" lnSpcReduction="20000"/>
          </a:bodyPr>
          <a:lstStyle/>
          <a:p>
            <a:r>
              <a:rPr lang="en-US" b="1" dirty="0"/>
              <a:t>Color of Title</a:t>
            </a:r>
            <a:r>
              <a:rPr lang="en-US" dirty="0"/>
              <a:t>: Refers to a claim based on a defective written instrument (e.g., faulty deed).</a:t>
            </a:r>
          </a:p>
          <a:p>
            <a:r>
              <a:rPr lang="en-US" b="1" dirty="0"/>
              <a:t>Claim of Right</a:t>
            </a:r>
            <a:r>
              <a:rPr lang="en-US" dirty="0"/>
              <a:t>: Possession based on a belief of ownership, even without documentation.</a:t>
            </a:r>
          </a:p>
          <a:p>
            <a:r>
              <a:rPr lang="en-US" b="1" dirty="0"/>
              <a:t>Tacking</a:t>
            </a:r>
            <a:r>
              <a:rPr lang="en-US" dirty="0"/>
              <a:t>: Combines possession times of previous and current possessors if there’s legal privity (e.g., inheritance or sale).</a:t>
            </a:r>
          </a:p>
          <a:p>
            <a:r>
              <a:rPr lang="en-US" b="1" dirty="0"/>
              <a:t>Public Land Exception</a:t>
            </a:r>
            <a:r>
              <a:rPr lang="en-US" dirty="0"/>
              <a:t>: Adverse possession typically cannot be claimed against federal, state, or municipal properties.</a:t>
            </a:r>
          </a:p>
        </p:txBody>
      </p:sp>
      <p:sp>
        <p:nvSpPr>
          <p:cNvPr id="4" name="Slide Number Placeholder 3" descr="" title="">
            <a:extLst>
              <a:ext uri="{FF2B5EF4-FFF2-40B4-BE49-F238E27FC236}">
                <a16:creationId xmlns:a16="http://schemas.microsoft.com/office/drawing/2014/main" id="{44863163-5C28-B5B0-23C7-F302CC779780}"/>
              </a:ext>
            </a:extLst>
          </p:cNvPr>
          <p:cNvSpPr>
            <a:spLocks noGrp="1"/>
          </p:cNvSpPr>
          <p:nvPr>
            <p:ph type="sldNum" sz="quarter" idx="12"/>
          </p:nvPr>
        </p:nvSpPr>
        <p:spPr/>
        <p:txBody>
          <a:bodyPr/>
          <a:lstStyle/>
          <a:p>
            <a:fld id="{6FBEF3F8-AC63-49C2-AA28-C35350CAEC53}" type="slidenum">
              <a:rPr lang="en-US" smtClean="0"/>
              <a:pPr/>
              <a:t>7</a:t>
            </a:fld>
            <a:endParaRPr lang="en-US" dirty="0"/>
          </a:p>
        </p:txBody>
      </p:sp>
    </p:spTree>
    <p:extLst>
      <p:ext uri="{BB962C8B-B14F-4D97-AF65-F5344CB8AC3E}">
        <p14:creationId xmlns:p14="http://schemas.microsoft.com/office/powerpoint/2010/main" val="669401976"/>
      </p:ext>
    </p:extLst>
  </p:cSld>
  <p:clrMapOvr>
    <a:masterClrMapping/>
  </p:clrMapOvr>
</p:sld>
</file>

<file path=ppt/slides/slide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E71A6995-0F52-B773-559F-B65D3CECFB11}"/>
              </a:ext>
            </a:extLst>
          </p:cNvPr>
          <p:cNvSpPr>
            <a:spLocks noGrp="1"/>
          </p:cNvSpPr>
          <p:nvPr>
            <p:ph type="title"/>
          </p:nvPr>
        </p:nvSpPr>
        <p:spPr/>
        <p:txBody>
          <a:bodyPr/>
          <a:lstStyle/>
          <a:p>
            <a:r>
              <a:rPr lang="en-US" dirty="0"/>
              <a:t>Hostile Possession Requirements</a:t>
            </a:r>
          </a:p>
        </p:txBody>
      </p:sp>
      <p:sp>
        <p:nvSpPr>
          <p:cNvPr id="3" name="Content Placeholder 2" descr="" title="">
            <a:extLst>
              <a:ext uri="{FF2B5EF4-FFF2-40B4-BE49-F238E27FC236}">
                <a16:creationId xmlns:a16="http://schemas.microsoft.com/office/drawing/2014/main" id="{9B0804D7-F6C3-E978-14AC-1C01CE684464}"/>
              </a:ext>
            </a:extLst>
          </p:cNvPr>
          <p:cNvSpPr>
            <a:spLocks noGrp="1"/>
          </p:cNvSpPr>
          <p:nvPr>
            <p:ph idx="1"/>
          </p:nvPr>
        </p:nvSpPr>
        <p:spPr/>
        <p:txBody>
          <a:bodyPr>
            <a:normAutofit fontScale="92500" lnSpcReduction="20000"/>
          </a:bodyPr>
          <a:lstStyle/>
          <a:p>
            <a:pPr marL="514350" indent="-514350">
              <a:buFont typeface="+mj-lt"/>
              <a:buAutoNum type="arabicPeriod"/>
            </a:pPr>
            <a:r>
              <a:rPr lang="en-US" b="1" u="sng" dirty="0"/>
              <a:t>Without Permission</a:t>
            </a:r>
            <a:r>
              <a:rPr lang="en-US" dirty="0"/>
              <a:t>:</a:t>
            </a:r>
          </a:p>
          <a:p>
            <a:pPr marL="457200" lvl="1" indent="0">
              <a:buNone/>
            </a:pPr>
            <a:r>
              <a:rPr lang="en-US" dirty="0"/>
              <a:t>Possession must be unauthorized. If the true owner gave permission (explicit or implied), the possession is not hostile.</a:t>
            </a:r>
          </a:p>
          <a:p>
            <a:pPr marL="457200" lvl="1" indent="0">
              <a:buNone/>
            </a:pPr>
            <a:r>
              <a:rPr lang="en-US" dirty="0"/>
              <a:t>	Example: A farmer leasing adjacent land cannot claim adverse possession, 					even if the lease wasn’t in writing.</a:t>
            </a:r>
          </a:p>
          <a:p>
            <a:pPr marL="514350" indent="-514350">
              <a:buFont typeface="+mj-lt"/>
              <a:buAutoNum type="arabicPeriod"/>
            </a:pPr>
            <a:r>
              <a:rPr lang="en-US" b="1" u="sng" dirty="0"/>
              <a:t>Under Claim of Right or Title</a:t>
            </a:r>
            <a:r>
              <a:rPr lang="en-US" dirty="0"/>
              <a:t>:</a:t>
            </a:r>
          </a:p>
          <a:p>
            <a:pPr marL="457200" lvl="1" indent="0">
              <a:buNone/>
            </a:pPr>
            <a:r>
              <a:rPr lang="en-US" dirty="0"/>
              <a:t>Possessor must occupy the land under a claim of ownership—even if mistaken.  Good faith belief is not required in West Virginia; bad faith (knowingly occupying land that isn't yours) doesn’t defeat a claim either.</a:t>
            </a:r>
          </a:p>
        </p:txBody>
      </p:sp>
      <p:sp>
        <p:nvSpPr>
          <p:cNvPr id="4" name="Slide Number Placeholder 3" descr="" title="">
            <a:extLst>
              <a:ext uri="{FF2B5EF4-FFF2-40B4-BE49-F238E27FC236}">
                <a16:creationId xmlns:a16="http://schemas.microsoft.com/office/drawing/2014/main" id="{7BC961EE-25A6-33CC-D637-4E98C6FDA3FC}"/>
              </a:ext>
            </a:extLst>
          </p:cNvPr>
          <p:cNvSpPr>
            <a:spLocks noGrp="1"/>
          </p:cNvSpPr>
          <p:nvPr>
            <p:ph type="sldNum" sz="quarter" idx="12"/>
          </p:nvPr>
        </p:nvSpPr>
        <p:spPr/>
        <p:txBody>
          <a:bodyPr/>
          <a:lstStyle/>
          <a:p>
            <a:fld id="{6FBEF3F8-AC63-49C2-AA28-C35350CAEC53}" type="slidenum">
              <a:rPr lang="en-US" smtClean="0"/>
              <a:pPr/>
              <a:t>8</a:t>
            </a:fld>
            <a:endParaRPr lang="en-US" dirty="0"/>
          </a:p>
        </p:txBody>
      </p:sp>
    </p:spTree>
    <p:extLst>
      <p:ext uri="{BB962C8B-B14F-4D97-AF65-F5344CB8AC3E}">
        <p14:creationId xmlns:p14="http://schemas.microsoft.com/office/powerpoint/2010/main" val="970871071"/>
      </p:ext>
    </p:extLst>
  </p:cSld>
  <p:clrMapOvr>
    <a:masterClrMapping/>
  </p:clrMapOvr>
</p:sld>
</file>

<file path=ppt/slides/slide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9A9C2319-77D7-1A87-824E-62147C911910}"/>
              </a:ext>
            </a:extLst>
          </p:cNvPr>
          <p:cNvSpPr>
            <a:spLocks noGrp="1"/>
          </p:cNvSpPr>
          <p:nvPr>
            <p:ph type="title"/>
          </p:nvPr>
        </p:nvSpPr>
        <p:spPr/>
        <p:txBody>
          <a:bodyPr/>
          <a:lstStyle/>
          <a:p>
            <a:r>
              <a:rPr lang="en-US" dirty="0"/>
              <a:t>Hostile Possession Requirements (cont’d)</a:t>
            </a:r>
          </a:p>
        </p:txBody>
      </p:sp>
      <p:sp>
        <p:nvSpPr>
          <p:cNvPr id="3" name="Content Placeholder 2" descr="" title="">
            <a:extLst>
              <a:ext uri="{FF2B5EF4-FFF2-40B4-BE49-F238E27FC236}">
                <a16:creationId xmlns:a16="http://schemas.microsoft.com/office/drawing/2014/main" id="{7E98A4E8-29C5-AEDE-F3BC-55B849FB044B}"/>
              </a:ext>
            </a:extLst>
          </p:cNvPr>
          <p:cNvSpPr>
            <a:spLocks noGrp="1"/>
          </p:cNvSpPr>
          <p:nvPr>
            <p:ph idx="1"/>
          </p:nvPr>
        </p:nvSpPr>
        <p:spPr/>
        <p:txBody>
          <a:bodyPr>
            <a:normAutofit/>
          </a:bodyPr>
          <a:lstStyle/>
          <a:p>
            <a:pPr marL="514350" indent="-514350">
              <a:buAutoNum type="arabicPeriod" startAt="3"/>
            </a:pPr>
            <a:r>
              <a:rPr lang="en-US" b="1" u="sng" dirty="0"/>
              <a:t>Objective Standard</a:t>
            </a:r>
            <a:r>
              <a:rPr lang="en-US" dirty="0"/>
              <a:t>:</a:t>
            </a:r>
          </a:p>
          <a:p>
            <a:pPr marL="457200" lvl="1" indent="0">
              <a:buNone/>
            </a:pPr>
            <a:r>
              <a:rPr lang="en-US" dirty="0"/>
              <a:t>Courts use an objective test: Would a reasonable landowner believe that the possessor is asserting ownership?  The possessor’s subjective intent (whether they 	knew they were trespassing) is typically irrelevant.</a:t>
            </a:r>
          </a:p>
          <a:p>
            <a:pPr marL="514350" indent="-514350">
              <a:buAutoNum type="arabicPeriod" startAt="4"/>
            </a:pPr>
            <a:r>
              <a:rPr lang="en-US" b="1" u="sng" dirty="0"/>
              <a:t>Not Secret or Concealed</a:t>
            </a:r>
            <a:r>
              <a:rPr lang="en-US" dirty="0"/>
              <a:t>:</a:t>
            </a:r>
          </a:p>
          <a:p>
            <a:pPr marL="457200" lvl="1" indent="0">
              <a:buNone/>
            </a:pPr>
            <a:r>
              <a:rPr lang="en-US" dirty="0"/>
              <a:t>Hostile possession must be visible and obvious enough to alert the true owner that someone is treating the land as their own.</a:t>
            </a:r>
          </a:p>
          <a:p>
            <a:endParaRPr lang="en-US" dirty="0"/>
          </a:p>
        </p:txBody>
      </p:sp>
      <p:sp>
        <p:nvSpPr>
          <p:cNvPr id="4" name="Slide Number Placeholder 3" descr="" title="">
            <a:extLst>
              <a:ext uri="{FF2B5EF4-FFF2-40B4-BE49-F238E27FC236}">
                <a16:creationId xmlns:a16="http://schemas.microsoft.com/office/drawing/2014/main" id="{415E88CA-182D-DD0E-61FA-BF5A8A2DBB74}"/>
              </a:ext>
            </a:extLst>
          </p:cNvPr>
          <p:cNvSpPr>
            <a:spLocks noGrp="1"/>
          </p:cNvSpPr>
          <p:nvPr>
            <p:ph type="sldNum" sz="quarter" idx="12"/>
          </p:nvPr>
        </p:nvSpPr>
        <p:spPr/>
        <p:txBody>
          <a:bodyPr/>
          <a:lstStyle/>
          <a:p>
            <a:fld id="{6FBEF3F8-AC63-49C2-AA28-C35350CAEC53}" type="slidenum">
              <a:rPr lang="en-US" smtClean="0"/>
              <a:pPr/>
              <a:t>9</a:t>
            </a:fld>
            <a:endParaRPr lang="en-US" dirty="0"/>
          </a:p>
        </p:txBody>
      </p:sp>
    </p:spTree>
    <p:extLst>
      <p:ext uri="{BB962C8B-B14F-4D97-AF65-F5344CB8AC3E}">
        <p14:creationId xmlns:p14="http://schemas.microsoft.com/office/powerpoint/2010/main" val="6778331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r="http://schemas.openxmlformats.org/officeDocument/2006/relationships" xmlns:thm15="http://schemas.microsoft.com/office/thememl/2012/main"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ap:Properties xmlns:vt="http://schemas.openxmlformats.org/officeDocument/2006/docPropsVTypes" xmlns:ap="http://schemas.openxmlformats.org/officeDocument/2006/extended-properties"/>
</file>

<file path=docProps/core.xml><?xml version="1.0" encoding="utf-8"?>
<coreProperties xmlns:dc="http://purl.org/dc/elements/1.1/" xmlns:dcterms="http://purl.org/dc/terms/" xmlns:xsi="http://www.w3.org/2001/XMLSchema-instance" xmlns="http://schemas.openxmlformats.org/package/2006/metadata/core-properties">
  <dcterms:created xsi:type="dcterms:W3CDTF">1900-01-01T05:00:00.0000000Z</dcterms:created>
  <dcterms:modified xsi:type="dcterms:W3CDTF">1900-01-01T05:00:00.0000000Z</dcterms:modified>
</coreProperties>
</file>